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ora" panose="020B0604020202020204" charset="0"/>
      <p:regular r:id="rId18"/>
      <p:bold r:id="rId19"/>
      <p:italic r:id="rId20"/>
      <p:boldItalic r:id="rId21"/>
    </p:embeddedFont>
    <p:embeddedFont>
      <p:font typeface="Lora Medium" panose="020B0604020202020204" charset="0"/>
      <p:regular r:id="rId22"/>
      <p:bold r:id="rId23"/>
      <p:italic r:id="rId24"/>
      <p:boldItalic r:id="rId25"/>
    </p:embeddedFont>
    <p:embeddedFont>
      <p:font typeface="Raleway" panose="020B0604020202020204" charset="0"/>
      <p:regular r:id="rId26"/>
      <p:bold r:id="rId27"/>
      <p:italic r:id="rId28"/>
      <p:boldItalic r:id="rId29"/>
    </p:embeddedFont>
    <p:embeddedFont>
      <p:font typeface="Raleway ExtraBold" panose="020B0604020202020204" charset="0"/>
      <p:bold r:id="rId30"/>
      <p:boldItalic r:id="rId31"/>
    </p:embeddedFont>
    <p:embeddedFont>
      <p:font typeface="Raleway Medium"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88F7A8-AB3F-4C84-BAE4-E2629CB7E29A}">
  <a:tblStyle styleId="{1F88F7A8-AB3F-4C84-BAE4-E2629CB7E2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4bf2fd2b7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4bf2fd2b7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Paper by Cutsuridis et. al from 2014</a:t>
            </a:r>
            <a:endParaRPr sz="15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e500a2a5e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e500a2a5e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As an extension, I found a separate paper that looks at the antisaccade task performance of patients with Parkinson’s Disease and patients with Multiple System Atrophy. They tested the patients on this task at two different time points, T1 being the first test, and T2 being the same test but 7 months later. As you can see, the error rates for those with Parkinson’s remained generally the same after a 7 month period, but for those with MSA, the error rate increases by a pretty high amount. The latency distributions for both disorders decreased, but less for the MSA group. So, my goal was to modify the model and its parameters to get these outputs.</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32b66e52ab_3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32b66e52ab_3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And it turns out that the model does a pretty good job at replicating the error rates on the antisaccade task for both disorders at the differing time points. In order to get the desired PD error percentages, I had to make the saccade neurons less noisy than the schizophrenia patients by decreasing the standard deviation of the reactive input. As for the MSA error percentages, the parameters at T1 were very similar to the PD parameters, but for T2, I focused more on modifying the parameters of the planned input by increasing the standard deviation as well as decreasing the mean used in the Tau distribution.</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32b66e52ab_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32b66e52ab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Finally, when looking at the latency distributions, the model does a good job at replicating the mean latency distributions as well as the standard deviations associated with each. I did have to slightly change the parameters again to fit the data, which I know isn’t ideal, but overall came pretty close to what we wanted. I do think there has to be further testing when it comes to the parameters since I think that there are way better numbers to choose to fit the experimental data for both the error rates and latency distributions.</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32b66e52ab_3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32b66e52ab_3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So overall, what this model tells us is that the increased variability in performance of schizophrenics is due to noisy accumulation of information and is not because of their confidence or threshold level. It also does support our second theory that competition between the correct and erroneous decision processes, rather than a third top-down inhibitory signal, accounts for the antisaccade task performance of the patients and control group. However, further research needs to be done on replicating the error rates and rate of error correction between the schizophrenia and control groups.</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500a2a5ed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500a2a5ed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2b66e52ab_3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32b66e52ab_3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2b66e52a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32b66e52a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To start off, it’s important to explain what exactly a saccade and antisaccade is. A saccade is simply a rapid eye movement between fixation points. We do them pretty much all the time, and it’s usually involuntary. An antisaccade on the other hand is when you try to inhibit a saccade from happening.</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So, in an antisaccade task, you have a participant looking at a fixation point in the middle of the screen, and there’s a flashing dot that appears in the periphery of the fixation point. Naturally, your eyes want to saccade to that flashing dot, but in the antisaccade task, you try to look in the opposite direction equidistant to the fixation point.</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This reason this task is useful is because it helps us study the cognitive control and inhibitory processes in both healthy individuals as well as those with psychiatric disorders.</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32b66e52ab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32b66e52ab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So, when we look at patients with schizophrenia, we can see that they perform significantly worse on the antisaccade task when compared to a control group. Their error rates are much higher, meaning that they make a higher number of regular saccades instead of antisaccades. Also, the time it takes for a patient to make an eye movement is much higher for saccades and antisaccades, as well as the time it takes for a patient to correct their saccade into an antisaccade. Overall, they have more errors and have worse reaction times than the control group.</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So naturally, the question now is now why is their performance so much worse compared to the control group?</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4d6f053f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4d6f053f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So, there are two big theories that the paper mentions. The first one talks about there being some third top-down inhibitory signal that fails to suppress the saccade from occurring. The second one is that there is competition between erroneous prosaccade neurons and correct antisaccade neurons.</a:t>
            </a: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r>
              <a:rPr lang="en" sz="1500">
                <a:solidFill>
                  <a:schemeClr val="dk1"/>
                </a:solidFill>
              </a:rPr>
              <a:t>The model that I looked at focuses on the second theory, reason being that a study by Noorani and Carpenter from 2013 attempted to create a model using the first theory in mind, and it turns out that it struggled at replicating the latency distributions. So now the question is, will a model with the second theory be more efficient.</a:t>
            </a:r>
            <a:endParaRPr sz="1500">
              <a:solidFill>
                <a:schemeClr val="dk1"/>
              </a:solidFill>
            </a:endParaRPr>
          </a:p>
          <a:p>
            <a:pPr marL="0" lvl="0" indent="0" algn="l" rtl="0">
              <a:spcBef>
                <a:spcPts val="0"/>
              </a:spcBef>
              <a:spcAft>
                <a:spcPts val="0"/>
              </a:spcAft>
              <a:buNone/>
            </a:pP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32b66e52ab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32b66e52ab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model is a competitive neural network that is meant to represent neurons in the superior colliculus, a part of our midbrain that is known to be responsible in eye movement. There are 100 neurons in the network that are split into two halves, the first half represents the left superior colliculus and the right half represents the right superior colliculus.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One node in the left half, specifically node 20, as well as its four nearest neighbors (so nodes 18,19,21, and 22) represent the neurons influenced by the reactive input Ir. In other words, these would be the neurons responsible for an error prosaccade.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On the other half, another node, specifically node 80, as well as its four nearest neighbors (nodes 78, 79, 81 and 82), represent the neurons influenced by the planned input Ip. These would be the neurons that are responsible for a correct antisaccade. Anatomically, it would mean that the left SC neurons are influenced by the posterior parietal cortices and the right SC neurons are influenced by the frontal cortex.</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And it’s also important to note that the planned input is more powerful than the reactive input, specifically one and a half times more powerful.</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32b66e52ab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32b66e52ab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internal state for each neuron is governed by this dynamical system, where our activation function A(t) represents the average membrane potential and is a sigmoid function, and wij is the lateral interaction kernel that only allows interactions between nodes in the same colliculus and between nodes in the opposite colliculi.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W_ij is chosen to be a shifted Gaussian that depends only on the spatial distance between nodes. So it is positive for nearby nodes and negative for distant nodes.</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I_ext is our external input, and as mentioned before, it becomes either the reactive input (Ir) or the planned input (Ip) depending on which side of the neural network it is on.</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Tau is also very important here since it is also drawn from a Gaussian distribution with different means and standard deviations depending on which half of the neural network it is influencing.</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2b66e52ab_3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2b66e52ab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rPr>
              <a:t>When we plot the dynamics of our network, we can already see how the neuron’s activity vary and change over time. </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 sz="1500">
                <a:solidFill>
                  <a:schemeClr val="dk1"/>
                </a:solidFill>
              </a:rPr>
              <a:t>If we look at the control group, it’s pretty easy to differentiate between the groups of neurons. You can tell which group of neurons are reactive and which are planned since we know that the reactive neurons are weaker than the planned neurons. </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 sz="1500">
                <a:solidFill>
                  <a:schemeClr val="dk1"/>
                </a:solidFill>
              </a:rPr>
              <a:t>However, in the schizophrenia condition, you can’t really tell which is which. It is much more noisy and variable in its output, and it’s hard to tell which neurons are reactive or planned.</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When we zoom in and look at individual trials, we can get a better idea of how this model works. </a:t>
            </a:r>
            <a:r>
              <a:rPr lang="en" sz="1500">
                <a:solidFill>
                  <a:schemeClr val="dk1"/>
                </a:solidFill>
              </a:rPr>
              <a:t>It is a rise-to-threshold model, meaning that whichever neuron reaches the threshold first will be the one that causes either a saccade or antisaccade.</a:t>
            </a:r>
            <a:r>
              <a:rPr lang="en" sz="1500"/>
              <a:t> In this case, the top right represents an erroneous saccade occurring first, followed quickly by a correction when node 80 hits the threshold soon after. Meanwhile, the bottom right represents an erroneous prosaccade occurring without any sort of correction.</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500a2a5e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500a2a5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When we see how the model calculates the error rates and rate of error correction, it does a pretty good job overall at matching the experimental data. When it comes to the error rate, it does really well for the patient, but struggles a bit for the control group. On the flip side however, for the rate of error correction, the model does a great job for the control group, but struggles way more for the patient group. So overall, there is a bit of a limitation of the model in properly replicating the error rates and correction rates, but it does get pretty close.</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500a2a5e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500a2a5e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However, when we take a look at the latency distributions, we can see that the model does a pretty good job at getting almost identical numbers to the experimental data. On the bottom table, the values in bold represent the values from the experimental data and the values in the table above represent the ones computed by our model. Overall, the numbers are pretty close, which is exactly what we want to prove our second theory. The latency distributions were accurate enough to tell us that competition between saccade neurons and antisaccade neurons seems to be a more accurate theory for why schizophrenics perform worse on the antisaccade task.</a:t>
            </a:r>
            <a:endParaRPr sz="15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9675" y="1431076"/>
            <a:ext cx="4451100" cy="1933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600" b="0">
                <a:latin typeface="Raleway ExtraBold"/>
                <a:ea typeface="Raleway ExtraBold"/>
                <a:cs typeface="Raleway ExtraBold"/>
                <a:sym typeface="Raleway ExtraBold"/>
              </a:defRPr>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979675" y="3364876"/>
            <a:ext cx="4451100" cy="355800"/>
          </a:xfrm>
          <a:prstGeom prst="rect">
            <a:avLst/>
          </a:prstGeom>
          <a:effectLst>
            <a:outerShdw blurRad="257175" dist="19050" dir="5400000" algn="bl" rotWithShape="0">
              <a:schemeClr val="accent4">
                <a:alpha val="83000"/>
              </a:schemeClr>
            </a:outerShdw>
          </a:effectLst>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grpSp>
        <p:nvGrpSpPr>
          <p:cNvPr id="45" name="Google Shape;45;p11"/>
          <p:cNvGrpSpPr/>
          <p:nvPr/>
        </p:nvGrpSpPr>
        <p:grpSpPr>
          <a:xfrm>
            <a:off x="-105233" y="-1668324"/>
            <a:ext cx="9361600" cy="8466325"/>
            <a:chOff x="-105233" y="-1668324"/>
            <a:chExt cx="9361600" cy="8466325"/>
          </a:xfrm>
        </p:grpSpPr>
        <p:pic>
          <p:nvPicPr>
            <p:cNvPr id="46" name="Google Shape;46;p11"/>
            <p:cNvPicPr preferRelativeResize="0"/>
            <p:nvPr/>
          </p:nvPicPr>
          <p:blipFill rotWithShape="1">
            <a:blip r:embed="rId2">
              <a:alphaModFix/>
            </a:blip>
            <a:srcRect l="5333" t="-3469" r="5333" b="3470"/>
            <a:stretch/>
          </p:blipFill>
          <p:spPr>
            <a:xfrm>
              <a:off x="-105233" y="-1668324"/>
              <a:ext cx="9361600" cy="8466325"/>
            </a:xfrm>
            <a:prstGeom prst="rect">
              <a:avLst/>
            </a:prstGeom>
            <a:noFill/>
            <a:ln>
              <a:noFill/>
            </a:ln>
          </p:spPr>
        </p:pic>
        <p:sp>
          <p:nvSpPr>
            <p:cNvPr id="47" name="Google Shape;47;p11"/>
            <p:cNvSpPr/>
            <p:nvPr/>
          </p:nvSpPr>
          <p:spPr>
            <a:xfrm>
              <a:off x="2054240" y="50688"/>
              <a:ext cx="5028300" cy="5028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11"/>
          <p:cNvSpPr txBox="1">
            <a:spLocks noGrp="1"/>
          </p:cNvSpPr>
          <p:nvPr>
            <p:ph type="title" hasCustomPrompt="1"/>
          </p:nvPr>
        </p:nvSpPr>
        <p:spPr>
          <a:xfrm>
            <a:off x="1969325" y="1833850"/>
            <a:ext cx="5212500" cy="1301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12000"/>
              <a:buNone/>
              <a:defRPr sz="100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49" name="Google Shape;49;p11"/>
          <p:cNvSpPr txBox="1">
            <a:spLocks noGrp="1"/>
          </p:cNvSpPr>
          <p:nvPr>
            <p:ph type="subTitle" idx="1"/>
          </p:nvPr>
        </p:nvSpPr>
        <p:spPr>
          <a:xfrm>
            <a:off x="1969325" y="3089799"/>
            <a:ext cx="5212500" cy="34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600"/>
              <a:buNone/>
              <a:defRPr sz="1600"/>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3"/>
          <p:cNvSpPr txBox="1">
            <a:spLocks noGrp="1"/>
          </p:cNvSpPr>
          <p:nvPr>
            <p:ph type="title" idx="2"/>
          </p:nvPr>
        </p:nvSpPr>
        <p:spPr>
          <a:xfrm>
            <a:off x="1795525" y="1542925"/>
            <a:ext cx="2530200" cy="39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54" name="Google Shape;54;p13"/>
          <p:cNvSpPr txBox="1">
            <a:spLocks noGrp="1"/>
          </p:cNvSpPr>
          <p:nvPr>
            <p:ph type="subTitle" idx="1"/>
          </p:nvPr>
        </p:nvSpPr>
        <p:spPr>
          <a:xfrm>
            <a:off x="1795525" y="1936518"/>
            <a:ext cx="2530200" cy="43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 name="Google Shape;55;p13"/>
          <p:cNvSpPr txBox="1">
            <a:spLocks noGrp="1"/>
          </p:cNvSpPr>
          <p:nvPr>
            <p:ph type="title" idx="3" hasCustomPrompt="1"/>
          </p:nvPr>
        </p:nvSpPr>
        <p:spPr>
          <a:xfrm>
            <a:off x="713101" y="1749294"/>
            <a:ext cx="9483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None/>
              <a:defRPr sz="3500">
                <a:solidFill>
                  <a:schemeClr val="dk1"/>
                </a:solidFill>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r>
              <a:t>xx%</a:t>
            </a:r>
          </a:p>
        </p:txBody>
      </p:sp>
      <p:sp>
        <p:nvSpPr>
          <p:cNvPr id="56" name="Google Shape;56;p13"/>
          <p:cNvSpPr txBox="1">
            <a:spLocks noGrp="1"/>
          </p:cNvSpPr>
          <p:nvPr>
            <p:ph type="title" idx="4"/>
          </p:nvPr>
        </p:nvSpPr>
        <p:spPr>
          <a:xfrm>
            <a:off x="1795525" y="2600502"/>
            <a:ext cx="2530200" cy="39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57" name="Google Shape;57;p13"/>
          <p:cNvSpPr txBox="1">
            <a:spLocks noGrp="1"/>
          </p:cNvSpPr>
          <p:nvPr>
            <p:ph type="subTitle" idx="5"/>
          </p:nvPr>
        </p:nvSpPr>
        <p:spPr>
          <a:xfrm>
            <a:off x="1795525" y="2994096"/>
            <a:ext cx="2530200" cy="43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13"/>
          <p:cNvSpPr txBox="1">
            <a:spLocks noGrp="1"/>
          </p:cNvSpPr>
          <p:nvPr>
            <p:ph type="title" idx="6" hasCustomPrompt="1"/>
          </p:nvPr>
        </p:nvSpPr>
        <p:spPr>
          <a:xfrm>
            <a:off x="713101" y="2807694"/>
            <a:ext cx="9483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None/>
              <a:defRPr sz="3500">
                <a:solidFill>
                  <a:schemeClr val="dk1"/>
                </a:solidFill>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r>
              <a:t>xx%</a:t>
            </a:r>
          </a:p>
        </p:txBody>
      </p:sp>
      <p:sp>
        <p:nvSpPr>
          <p:cNvPr id="59" name="Google Shape;59;p13"/>
          <p:cNvSpPr txBox="1">
            <a:spLocks noGrp="1"/>
          </p:cNvSpPr>
          <p:nvPr>
            <p:ph type="title" idx="7"/>
          </p:nvPr>
        </p:nvSpPr>
        <p:spPr>
          <a:xfrm>
            <a:off x="1795525" y="3674781"/>
            <a:ext cx="2530200" cy="39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60" name="Google Shape;60;p13"/>
          <p:cNvSpPr txBox="1">
            <a:spLocks noGrp="1"/>
          </p:cNvSpPr>
          <p:nvPr>
            <p:ph type="subTitle" idx="8"/>
          </p:nvPr>
        </p:nvSpPr>
        <p:spPr>
          <a:xfrm>
            <a:off x="1795525" y="4068375"/>
            <a:ext cx="2530200" cy="43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 name="Google Shape;61;p13"/>
          <p:cNvSpPr txBox="1">
            <a:spLocks noGrp="1"/>
          </p:cNvSpPr>
          <p:nvPr>
            <p:ph type="title" idx="9" hasCustomPrompt="1"/>
          </p:nvPr>
        </p:nvSpPr>
        <p:spPr>
          <a:xfrm>
            <a:off x="713101" y="3864015"/>
            <a:ext cx="9483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None/>
              <a:defRPr sz="3500">
                <a:solidFill>
                  <a:schemeClr val="dk1"/>
                </a:solidFill>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r>
              <a:t>xx%</a:t>
            </a:r>
          </a:p>
        </p:txBody>
      </p:sp>
      <p:sp>
        <p:nvSpPr>
          <p:cNvPr id="62" name="Google Shape;62;p13"/>
          <p:cNvSpPr txBox="1">
            <a:spLocks noGrp="1"/>
          </p:cNvSpPr>
          <p:nvPr>
            <p:ph type="title" idx="13"/>
          </p:nvPr>
        </p:nvSpPr>
        <p:spPr>
          <a:xfrm>
            <a:off x="5900575" y="1542925"/>
            <a:ext cx="2530200" cy="39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63" name="Google Shape;63;p13"/>
          <p:cNvSpPr txBox="1">
            <a:spLocks noGrp="1"/>
          </p:cNvSpPr>
          <p:nvPr>
            <p:ph type="subTitle" idx="14"/>
          </p:nvPr>
        </p:nvSpPr>
        <p:spPr>
          <a:xfrm>
            <a:off x="5900575" y="1936518"/>
            <a:ext cx="2530200" cy="43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3"/>
          <p:cNvSpPr txBox="1">
            <a:spLocks noGrp="1"/>
          </p:cNvSpPr>
          <p:nvPr>
            <p:ph type="title" idx="15" hasCustomPrompt="1"/>
          </p:nvPr>
        </p:nvSpPr>
        <p:spPr>
          <a:xfrm>
            <a:off x="4818213" y="1749304"/>
            <a:ext cx="9483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None/>
              <a:defRPr sz="3500">
                <a:solidFill>
                  <a:schemeClr val="dk1"/>
                </a:solidFill>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r>
              <a:t>xx%</a:t>
            </a:r>
          </a:p>
        </p:txBody>
      </p:sp>
      <p:sp>
        <p:nvSpPr>
          <p:cNvPr id="65" name="Google Shape;65;p13"/>
          <p:cNvSpPr txBox="1">
            <a:spLocks noGrp="1"/>
          </p:cNvSpPr>
          <p:nvPr>
            <p:ph type="title" idx="16"/>
          </p:nvPr>
        </p:nvSpPr>
        <p:spPr>
          <a:xfrm>
            <a:off x="5900575" y="2600515"/>
            <a:ext cx="2530200" cy="39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66" name="Google Shape;66;p13"/>
          <p:cNvSpPr txBox="1">
            <a:spLocks noGrp="1"/>
          </p:cNvSpPr>
          <p:nvPr>
            <p:ph type="subTitle" idx="17"/>
          </p:nvPr>
        </p:nvSpPr>
        <p:spPr>
          <a:xfrm>
            <a:off x="5900575" y="2994108"/>
            <a:ext cx="2530200" cy="43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 name="Google Shape;67;p13"/>
          <p:cNvSpPr txBox="1">
            <a:spLocks noGrp="1"/>
          </p:cNvSpPr>
          <p:nvPr>
            <p:ph type="title" idx="18" hasCustomPrompt="1"/>
          </p:nvPr>
        </p:nvSpPr>
        <p:spPr>
          <a:xfrm>
            <a:off x="4818213" y="2807703"/>
            <a:ext cx="9483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None/>
              <a:defRPr sz="3500">
                <a:solidFill>
                  <a:schemeClr val="dk1"/>
                </a:solidFill>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r>
              <a:t>xx%</a:t>
            </a:r>
          </a:p>
        </p:txBody>
      </p:sp>
      <p:sp>
        <p:nvSpPr>
          <p:cNvPr id="68" name="Google Shape;68;p13"/>
          <p:cNvSpPr txBox="1">
            <a:spLocks noGrp="1"/>
          </p:cNvSpPr>
          <p:nvPr>
            <p:ph type="title" idx="19"/>
          </p:nvPr>
        </p:nvSpPr>
        <p:spPr>
          <a:xfrm>
            <a:off x="5900575" y="3674782"/>
            <a:ext cx="2530200" cy="39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69" name="Google Shape;69;p13"/>
          <p:cNvSpPr txBox="1">
            <a:spLocks noGrp="1"/>
          </p:cNvSpPr>
          <p:nvPr>
            <p:ph type="subTitle" idx="20"/>
          </p:nvPr>
        </p:nvSpPr>
        <p:spPr>
          <a:xfrm>
            <a:off x="5900575" y="4068375"/>
            <a:ext cx="2530200" cy="43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 name="Google Shape;70;p13"/>
          <p:cNvSpPr txBox="1">
            <a:spLocks noGrp="1"/>
          </p:cNvSpPr>
          <p:nvPr>
            <p:ph type="title" idx="21" hasCustomPrompt="1"/>
          </p:nvPr>
        </p:nvSpPr>
        <p:spPr>
          <a:xfrm>
            <a:off x="4818213" y="3864015"/>
            <a:ext cx="9483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None/>
              <a:defRPr sz="3500">
                <a:solidFill>
                  <a:schemeClr val="dk1"/>
                </a:solidFill>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r>
              <a:t>xx%</a:t>
            </a:r>
          </a:p>
        </p:txBody>
      </p:sp>
      <p:pic>
        <p:nvPicPr>
          <p:cNvPr id="71" name="Google Shape;71;p13"/>
          <p:cNvPicPr preferRelativeResize="0"/>
          <p:nvPr/>
        </p:nvPicPr>
        <p:blipFill rotWithShape="1">
          <a:blip r:embed="rId2">
            <a:alphaModFix/>
          </a:blip>
          <a:srcRect l="9485" t="7161" r="11004" b="7984"/>
          <a:stretch/>
        </p:blipFill>
        <p:spPr>
          <a:xfrm rot="10800000" flipH="1">
            <a:off x="7797175" y="-1146525"/>
            <a:ext cx="2340900" cy="2258625"/>
          </a:xfrm>
          <a:prstGeom prst="rect">
            <a:avLst/>
          </a:prstGeom>
          <a:noFill/>
          <a:ln>
            <a:noFill/>
          </a:ln>
        </p:spPr>
      </p:pic>
      <p:pic>
        <p:nvPicPr>
          <p:cNvPr id="72" name="Google Shape;72;p13"/>
          <p:cNvPicPr preferRelativeResize="0"/>
          <p:nvPr/>
        </p:nvPicPr>
        <p:blipFill rotWithShape="1">
          <a:blip r:embed="rId3">
            <a:alphaModFix/>
          </a:blip>
          <a:srcRect t="1305" b="1305"/>
          <a:stretch/>
        </p:blipFill>
        <p:spPr>
          <a:xfrm>
            <a:off x="-1053600" y="4659775"/>
            <a:ext cx="2596995" cy="1994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BLANK_14">
    <p:spTree>
      <p:nvGrpSpPr>
        <p:cNvPr id="1" name="Shape 73"/>
        <p:cNvGrpSpPr/>
        <p:nvPr/>
      </p:nvGrpSpPr>
      <p:grpSpPr>
        <a:xfrm>
          <a:off x="0" y="0"/>
          <a:ext cx="0" cy="0"/>
          <a:chOff x="0" y="0"/>
          <a:chExt cx="0" cy="0"/>
        </a:xfrm>
      </p:grpSpPr>
      <p:sp>
        <p:nvSpPr>
          <p:cNvPr id="74" name="Google Shape;74;p14"/>
          <p:cNvSpPr txBox="1">
            <a:spLocks noGrp="1"/>
          </p:cNvSpPr>
          <p:nvPr>
            <p:ph type="title" hasCustomPrompt="1"/>
          </p:nvPr>
        </p:nvSpPr>
        <p:spPr>
          <a:xfrm>
            <a:off x="5563201" y="2027012"/>
            <a:ext cx="2193000" cy="109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2000"/>
              <a:buNone/>
              <a:defRPr sz="9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4"/>
          <p:cNvSpPr txBox="1">
            <a:spLocks noGrp="1"/>
          </p:cNvSpPr>
          <p:nvPr>
            <p:ph type="title" idx="2"/>
          </p:nvPr>
        </p:nvSpPr>
        <p:spPr>
          <a:xfrm>
            <a:off x="713100" y="2143550"/>
            <a:ext cx="4438200" cy="70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endParaRPr/>
          </a:p>
        </p:txBody>
      </p:sp>
      <p:sp>
        <p:nvSpPr>
          <p:cNvPr id="76" name="Google Shape;76;p14"/>
          <p:cNvSpPr txBox="1">
            <a:spLocks noGrp="1"/>
          </p:cNvSpPr>
          <p:nvPr>
            <p:ph type="subTitle" idx="1"/>
          </p:nvPr>
        </p:nvSpPr>
        <p:spPr>
          <a:xfrm>
            <a:off x="713100" y="2848550"/>
            <a:ext cx="4438200" cy="38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BLANK_15">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5"/>
          <p:cNvSpPr txBox="1">
            <a:spLocks noGrp="1"/>
          </p:cNvSpPr>
          <p:nvPr>
            <p:ph type="subTitle" idx="1"/>
          </p:nvPr>
        </p:nvSpPr>
        <p:spPr>
          <a:xfrm>
            <a:off x="963600" y="2228350"/>
            <a:ext cx="3284400" cy="18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80" name="Google Shape;80;p15"/>
          <p:cNvSpPr txBox="1">
            <a:spLocks noGrp="1"/>
          </p:cNvSpPr>
          <p:nvPr>
            <p:ph type="subTitle" idx="2"/>
          </p:nvPr>
        </p:nvSpPr>
        <p:spPr>
          <a:xfrm>
            <a:off x="963600" y="1714303"/>
            <a:ext cx="3284400" cy="42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1800" b="1">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81" name="Google Shape;81;p15"/>
          <p:cNvSpPr txBox="1">
            <a:spLocks noGrp="1"/>
          </p:cNvSpPr>
          <p:nvPr>
            <p:ph type="subTitle" idx="3"/>
          </p:nvPr>
        </p:nvSpPr>
        <p:spPr>
          <a:xfrm>
            <a:off x="4895875" y="2228350"/>
            <a:ext cx="3284400" cy="18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82" name="Google Shape;82;p15"/>
          <p:cNvSpPr txBox="1">
            <a:spLocks noGrp="1"/>
          </p:cNvSpPr>
          <p:nvPr>
            <p:ph type="subTitle" idx="4"/>
          </p:nvPr>
        </p:nvSpPr>
        <p:spPr>
          <a:xfrm>
            <a:off x="4895876" y="1714303"/>
            <a:ext cx="3284400" cy="42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1800" b="1">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pic>
        <p:nvPicPr>
          <p:cNvPr id="83" name="Google Shape;83;p15"/>
          <p:cNvPicPr preferRelativeResize="0"/>
          <p:nvPr/>
        </p:nvPicPr>
        <p:blipFill rotWithShape="1">
          <a:blip r:embed="rId2">
            <a:alphaModFix/>
          </a:blip>
          <a:srcRect l="10907" r="10899"/>
          <a:stretch/>
        </p:blipFill>
        <p:spPr>
          <a:xfrm rot="-10799990" flipH="1">
            <a:off x="7895250" y="-1086471"/>
            <a:ext cx="2395174" cy="2415569"/>
          </a:xfrm>
          <a:prstGeom prst="rect">
            <a:avLst/>
          </a:prstGeom>
          <a:noFill/>
          <a:ln>
            <a:noFill/>
          </a:ln>
        </p:spPr>
      </p:pic>
      <p:pic>
        <p:nvPicPr>
          <p:cNvPr id="84" name="Google Shape;84;p15"/>
          <p:cNvPicPr preferRelativeResize="0"/>
          <p:nvPr/>
        </p:nvPicPr>
        <p:blipFill rotWithShape="1">
          <a:blip r:embed="rId3">
            <a:alphaModFix/>
          </a:blip>
          <a:srcRect l="7855" r="7863"/>
          <a:stretch/>
        </p:blipFill>
        <p:spPr>
          <a:xfrm rot="7020951" flipH="1">
            <a:off x="-1079042" y="4131589"/>
            <a:ext cx="2751757" cy="277519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3">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6"/>
          <p:cNvSpPr txBox="1">
            <a:spLocks noGrp="1"/>
          </p:cNvSpPr>
          <p:nvPr>
            <p:ph type="subTitle" idx="1"/>
          </p:nvPr>
        </p:nvSpPr>
        <p:spPr>
          <a:xfrm>
            <a:off x="902400" y="2732100"/>
            <a:ext cx="1896900" cy="70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6"/>
          <p:cNvSpPr txBox="1">
            <a:spLocks noGrp="1"/>
          </p:cNvSpPr>
          <p:nvPr>
            <p:ph type="subTitle" idx="2"/>
          </p:nvPr>
        </p:nvSpPr>
        <p:spPr>
          <a:xfrm>
            <a:off x="902400" y="2372225"/>
            <a:ext cx="18969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89" name="Google Shape;89;p16"/>
          <p:cNvSpPr txBox="1">
            <a:spLocks noGrp="1"/>
          </p:cNvSpPr>
          <p:nvPr>
            <p:ph type="subTitle" idx="3"/>
          </p:nvPr>
        </p:nvSpPr>
        <p:spPr>
          <a:xfrm>
            <a:off x="3624357" y="2732100"/>
            <a:ext cx="1896900" cy="70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6"/>
          <p:cNvSpPr txBox="1">
            <a:spLocks noGrp="1"/>
          </p:cNvSpPr>
          <p:nvPr>
            <p:ph type="subTitle" idx="4"/>
          </p:nvPr>
        </p:nvSpPr>
        <p:spPr>
          <a:xfrm>
            <a:off x="3624357" y="2372225"/>
            <a:ext cx="18969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91" name="Google Shape;91;p16"/>
          <p:cNvSpPr txBox="1">
            <a:spLocks noGrp="1"/>
          </p:cNvSpPr>
          <p:nvPr>
            <p:ph type="subTitle" idx="5"/>
          </p:nvPr>
        </p:nvSpPr>
        <p:spPr>
          <a:xfrm>
            <a:off x="6352800" y="2732100"/>
            <a:ext cx="1896900" cy="70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6"/>
          <p:cNvSpPr txBox="1">
            <a:spLocks noGrp="1"/>
          </p:cNvSpPr>
          <p:nvPr>
            <p:ph type="subTitle" idx="6"/>
          </p:nvPr>
        </p:nvSpPr>
        <p:spPr>
          <a:xfrm>
            <a:off x="6352800" y="2372225"/>
            <a:ext cx="18969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0">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7"/>
          <p:cNvSpPr txBox="1">
            <a:spLocks noGrp="1"/>
          </p:cNvSpPr>
          <p:nvPr>
            <p:ph type="subTitle" idx="1"/>
          </p:nvPr>
        </p:nvSpPr>
        <p:spPr>
          <a:xfrm>
            <a:off x="966175" y="3899414"/>
            <a:ext cx="2048100" cy="48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7"/>
          <p:cNvSpPr txBox="1">
            <a:spLocks noGrp="1"/>
          </p:cNvSpPr>
          <p:nvPr>
            <p:ph type="subTitle" idx="2"/>
          </p:nvPr>
        </p:nvSpPr>
        <p:spPr>
          <a:xfrm>
            <a:off x="966175" y="3572614"/>
            <a:ext cx="2048100" cy="31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97" name="Google Shape;97;p17"/>
          <p:cNvSpPr txBox="1">
            <a:spLocks noGrp="1"/>
          </p:cNvSpPr>
          <p:nvPr>
            <p:ph type="subTitle" idx="3"/>
          </p:nvPr>
        </p:nvSpPr>
        <p:spPr>
          <a:xfrm>
            <a:off x="3547946" y="3899464"/>
            <a:ext cx="2048100" cy="48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8" name="Google Shape;98;p17"/>
          <p:cNvSpPr txBox="1">
            <a:spLocks noGrp="1"/>
          </p:cNvSpPr>
          <p:nvPr>
            <p:ph type="subTitle" idx="4"/>
          </p:nvPr>
        </p:nvSpPr>
        <p:spPr>
          <a:xfrm>
            <a:off x="3547946" y="3572614"/>
            <a:ext cx="2048100" cy="31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99" name="Google Shape;99;p17"/>
          <p:cNvSpPr txBox="1">
            <a:spLocks noGrp="1"/>
          </p:cNvSpPr>
          <p:nvPr>
            <p:ph type="subTitle" idx="5"/>
          </p:nvPr>
        </p:nvSpPr>
        <p:spPr>
          <a:xfrm>
            <a:off x="6129725" y="3899464"/>
            <a:ext cx="2048100" cy="48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 name="Google Shape;100;p17"/>
          <p:cNvSpPr txBox="1">
            <a:spLocks noGrp="1"/>
          </p:cNvSpPr>
          <p:nvPr>
            <p:ph type="subTitle" idx="6"/>
          </p:nvPr>
        </p:nvSpPr>
        <p:spPr>
          <a:xfrm>
            <a:off x="6129725" y="3572614"/>
            <a:ext cx="2048100" cy="31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4">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8"/>
          <p:cNvSpPr txBox="1">
            <a:spLocks noGrp="1"/>
          </p:cNvSpPr>
          <p:nvPr>
            <p:ph type="subTitle" idx="1"/>
          </p:nvPr>
        </p:nvSpPr>
        <p:spPr>
          <a:xfrm>
            <a:off x="2274152" y="2228425"/>
            <a:ext cx="2166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 name="Google Shape;104;p18"/>
          <p:cNvSpPr txBox="1">
            <a:spLocks noGrp="1"/>
          </p:cNvSpPr>
          <p:nvPr>
            <p:ph type="subTitle" idx="2"/>
          </p:nvPr>
        </p:nvSpPr>
        <p:spPr>
          <a:xfrm>
            <a:off x="2274150" y="1860400"/>
            <a:ext cx="2166600" cy="35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1800" b="1">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105" name="Google Shape;105;p18"/>
          <p:cNvSpPr txBox="1">
            <a:spLocks noGrp="1"/>
          </p:cNvSpPr>
          <p:nvPr>
            <p:ph type="subTitle" idx="3"/>
          </p:nvPr>
        </p:nvSpPr>
        <p:spPr>
          <a:xfrm>
            <a:off x="2274152" y="3755825"/>
            <a:ext cx="2166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subTitle" idx="4"/>
          </p:nvPr>
        </p:nvSpPr>
        <p:spPr>
          <a:xfrm>
            <a:off x="2274150" y="3387875"/>
            <a:ext cx="2166600" cy="35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1800" b="1">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107" name="Google Shape;107;p18"/>
          <p:cNvSpPr txBox="1">
            <a:spLocks noGrp="1"/>
          </p:cNvSpPr>
          <p:nvPr>
            <p:ph type="subTitle" idx="5"/>
          </p:nvPr>
        </p:nvSpPr>
        <p:spPr>
          <a:xfrm>
            <a:off x="6132600" y="2228425"/>
            <a:ext cx="2166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subTitle" idx="6"/>
          </p:nvPr>
        </p:nvSpPr>
        <p:spPr>
          <a:xfrm>
            <a:off x="6132600" y="1860475"/>
            <a:ext cx="2166600" cy="35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1800" b="1">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109" name="Google Shape;109;p18"/>
          <p:cNvSpPr txBox="1">
            <a:spLocks noGrp="1"/>
          </p:cNvSpPr>
          <p:nvPr>
            <p:ph type="subTitle" idx="7"/>
          </p:nvPr>
        </p:nvSpPr>
        <p:spPr>
          <a:xfrm>
            <a:off x="6132600" y="3755825"/>
            <a:ext cx="2166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8"/>
          <p:cNvSpPr txBox="1">
            <a:spLocks noGrp="1"/>
          </p:cNvSpPr>
          <p:nvPr>
            <p:ph type="subTitle" idx="8"/>
          </p:nvPr>
        </p:nvSpPr>
        <p:spPr>
          <a:xfrm>
            <a:off x="6132600" y="3388000"/>
            <a:ext cx="2166600" cy="35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1800" b="1">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pic>
        <p:nvPicPr>
          <p:cNvPr id="111" name="Google Shape;111;p18"/>
          <p:cNvPicPr preferRelativeResize="0"/>
          <p:nvPr/>
        </p:nvPicPr>
        <p:blipFill rotWithShape="1">
          <a:blip r:embed="rId2">
            <a:alphaModFix/>
          </a:blip>
          <a:srcRect l="10907" r="10899"/>
          <a:stretch/>
        </p:blipFill>
        <p:spPr>
          <a:xfrm rot="-10799990" flipH="1">
            <a:off x="7895250" y="-1086471"/>
            <a:ext cx="2395174" cy="241556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5">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715714"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19"/>
          <p:cNvSpPr txBox="1">
            <a:spLocks noGrp="1"/>
          </p:cNvSpPr>
          <p:nvPr>
            <p:ph type="subTitle" idx="1"/>
          </p:nvPr>
        </p:nvSpPr>
        <p:spPr>
          <a:xfrm>
            <a:off x="1300264" y="2138850"/>
            <a:ext cx="1578300" cy="51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9"/>
          <p:cNvSpPr txBox="1">
            <a:spLocks noGrp="1"/>
          </p:cNvSpPr>
          <p:nvPr>
            <p:ph type="subTitle" idx="2"/>
          </p:nvPr>
        </p:nvSpPr>
        <p:spPr>
          <a:xfrm>
            <a:off x="1300264" y="1701000"/>
            <a:ext cx="1578300" cy="4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116" name="Google Shape;116;p19"/>
          <p:cNvSpPr txBox="1">
            <a:spLocks noGrp="1"/>
          </p:cNvSpPr>
          <p:nvPr>
            <p:ph type="subTitle" idx="3"/>
          </p:nvPr>
        </p:nvSpPr>
        <p:spPr>
          <a:xfrm>
            <a:off x="3779201" y="2138850"/>
            <a:ext cx="1578300" cy="51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9"/>
          <p:cNvSpPr txBox="1">
            <a:spLocks noGrp="1"/>
          </p:cNvSpPr>
          <p:nvPr>
            <p:ph type="subTitle" idx="4"/>
          </p:nvPr>
        </p:nvSpPr>
        <p:spPr>
          <a:xfrm>
            <a:off x="3779201" y="1701000"/>
            <a:ext cx="1578300" cy="4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118" name="Google Shape;118;p19"/>
          <p:cNvSpPr txBox="1">
            <a:spLocks noGrp="1"/>
          </p:cNvSpPr>
          <p:nvPr>
            <p:ph type="subTitle" idx="5"/>
          </p:nvPr>
        </p:nvSpPr>
        <p:spPr>
          <a:xfrm>
            <a:off x="6244425" y="2138850"/>
            <a:ext cx="1578300" cy="51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9"/>
          <p:cNvSpPr txBox="1">
            <a:spLocks noGrp="1"/>
          </p:cNvSpPr>
          <p:nvPr>
            <p:ph type="subTitle" idx="6"/>
          </p:nvPr>
        </p:nvSpPr>
        <p:spPr>
          <a:xfrm>
            <a:off x="6244425" y="1701000"/>
            <a:ext cx="1578300" cy="4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120" name="Google Shape;120;p19"/>
          <p:cNvSpPr txBox="1">
            <a:spLocks noGrp="1"/>
          </p:cNvSpPr>
          <p:nvPr>
            <p:ph type="subTitle" idx="7"/>
          </p:nvPr>
        </p:nvSpPr>
        <p:spPr>
          <a:xfrm>
            <a:off x="1300264" y="4010426"/>
            <a:ext cx="1578300" cy="51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9"/>
          <p:cNvSpPr txBox="1">
            <a:spLocks noGrp="1"/>
          </p:cNvSpPr>
          <p:nvPr>
            <p:ph type="subTitle" idx="8"/>
          </p:nvPr>
        </p:nvSpPr>
        <p:spPr>
          <a:xfrm>
            <a:off x="1300264" y="3572580"/>
            <a:ext cx="1578300" cy="4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122" name="Google Shape;122;p19"/>
          <p:cNvSpPr txBox="1">
            <a:spLocks noGrp="1"/>
          </p:cNvSpPr>
          <p:nvPr>
            <p:ph type="subTitle" idx="9"/>
          </p:nvPr>
        </p:nvSpPr>
        <p:spPr>
          <a:xfrm>
            <a:off x="3779201" y="4010426"/>
            <a:ext cx="1578300" cy="51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9"/>
          <p:cNvSpPr txBox="1">
            <a:spLocks noGrp="1"/>
          </p:cNvSpPr>
          <p:nvPr>
            <p:ph type="subTitle" idx="13"/>
          </p:nvPr>
        </p:nvSpPr>
        <p:spPr>
          <a:xfrm>
            <a:off x="3779201" y="3572580"/>
            <a:ext cx="1578300" cy="4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124" name="Google Shape;124;p19"/>
          <p:cNvSpPr txBox="1">
            <a:spLocks noGrp="1"/>
          </p:cNvSpPr>
          <p:nvPr>
            <p:ph type="subTitle" idx="14"/>
          </p:nvPr>
        </p:nvSpPr>
        <p:spPr>
          <a:xfrm>
            <a:off x="6244425" y="4010424"/>
            <a:ext cx="1578300" cy="51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txBox="1">
            <a:spLocks noGrp="1"/>
          </p:cNvSpPr>
          <p:nvPr>
            <p:ph type="subTitle" idx="15"/>
          </p:nvPr>
        </p:nvSpPr>
        <p:spPr>
          <a:xfrm>
            <a:off x="6244425" y="3572576"/>
            <a:ext cx="1578300" cy="4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BLANK_2">
    <p:bg>
      <p:bgPr>
        <a:solidFill>
          <a:schemeClr val="lt1"/>
        </a:solidFill>
        <a:effectLst/>
      </p:bgPr>
    </p:bg>
    <p:spTree>
      <p:nvGrpSpPr>
        <p:cNvPr id="1" name="Shape 126"/>
        <p:cNvGrpSpPr/>
        <p:nvPr/>
      </p:nvGrpSpPr>
      <p:grpSpPr>
        <a:xfrm>
          <a:off x="0" y="0"/>
          <a:ext cx="0" cy="0"/>
          <a:chOff x="0" y="0"/>
          <a:chExt cx="0" cy="0"/>
        </a:xfrm>
      </p:grpSpPr>
      <p:pic>
        <p:nvPicPr>
          <p:cNvPr id="127" name="Google Shape;127;p20"/>
          <p:cNvPicPr preferRelativeResize="0"/>
          <p:nvPr/>
        </p:nvPicPr>
        <p:blipFill rotWithShape="1">
          <a:blip r:embed="rId2">
            <a:alphaModFix/>
          </a:blip>
          <a:srcRect l="13149" t="2181" r="8999" b="2534"/>
          <a:stretch/>
        </p:blipFill>
        <p:spPr>
          <a:xfrm>
            <a:off x="745925" y="-842450"/>
            <a:ext cx="7652150" cy="7160750"/>
          </a:xfrm>
          <a:prstGeom prst="rect">
            <a:avLst/>
          </a:prstGeom>
          <a:noFill/>
          <a:ln>
            <a:noFill/>
          </a:ln>
        </p:spPr>
      </p:pic>
      <p:sp>
        <p:nvSpPr>
          <p:cNvPr id="128" name="Google Shape;128;p20"/>
          <p:cNvSpPr txBox="1">
            <a:spLocks noGrp="1"/>
          </p:cNvSpPr>
          <p:nvPr>
            <p:ph type="title"/>
          </p:nvPr>
        </p:nvSpPr>
        <p:spPr>
          <a:xfrm>
            <a:off x="2688900" y="3486979"/>
            <a:ext cx="37662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129" name="Google Shape;129;p20"/>
          <p:cNvSpPr txBox="1">
            <a:spLocks noGrp="1"/>
          </p:cNvSpPr>
          <p:nvPr>
            <p:ph type="subTitle" idx="1"/>
          </p:nvPr>
        </p:nvSpPr>
        <p:spPr>
          <a:xfrm>
            <a:off x="2575800" y="1194825"/>
            <a:ext cx="3992400" cy="224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28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92700" y="2143550"/>
            <a:ext cx="4438200" cy="70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3600"/>
              <a:buNone/>
              <a:defRPr sz="4800">
                <a:solidFill>
                  <a:schemeClr val="dk1"/>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
        <p:nvSpPr>
          <p:cNvPr id="14" name="Google Shape;14;p3"/>
          <p:cNvSpPr txBox="1">
            <a:spLocks noGrp="1"/>
          </p:cNvSpPr>
          <p:nvPr>
            <p:ph type="subTitle" idx="1"/>
          </p:nvPr>
        </p:nvSpPr>
        <p:spPr>
          <a:xfrm>
            <a:off x="3992700" y="2848550"/>
            <a:ext cx="4438200" cy="38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 name="Google Shape;15;p3"/>
          <p:cNvSpPr txBox="1">
            <a:spLocks noGrp="1"/>
          </p:cNvSpPr>
          <p:nvPr>
            <p:ph type="title" idx="2" hasCustomPrompt="1"/>
          </p:nvPr>
        </p:nvSpPr>
        <p:spPr>
          <a:xfrm>
            <a:off x="1387751" y="2027012"/>
            <a:ext cx="2193000" cy="109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2000"/>
              <a:buNone/>
              <a:defRPr sz="9000">
                <a:solidFill>
                  <a:schemeClr val="dk1"/>
                </a:solidFill>
              </a:defRPr>
            </a:lvl1pPr>
            <a:lvl2pPr lvl="1" algn="ctr" rtl="0">
              <a:spcBef>
                <a:spcPts val="0"/>
              </a:spcBef>
              <a:spcAft>
                <a:spcPts val="0"/>
              </a:spcAft>
              <a:buClr>
                <a:schemeClr val="dk1"/>
              </a:buClr>
              <a:buSzPts val="12000"/>
              <a:buNone/>
              <a:defRPr sz="12000">
                <a:solidFill>
                  <a:schemeClr val="dk1"/>
                </a:solidFill>
              </a:defRPr>
            </a:lvl2pPr>
            <a:lvl3pPr lvl="2" algn="ctr" rtl="0">
              <a:spcBef>
                <a:spcPts val="0"/>
              </a:spcBef>
              <a:spcAft>
                <a:spcPts val="0"/>
              </a:spcAft>
              <a:buClr>
                <a:schemeClr val="dk1"/>
              </a:buClr>
              <a:buSzPts val="12000"/>
              <a:buNone/>
              <a:defRPr sz="12000">
                <a:solidFill>
                  <a:schemeClr val="dk1"/>
                </a:solidFill>
              </a:defRPr>
            </a:lvl3pPr>
            <a:lvl4pPr lvl="3" algn="ctr" rtl="0">
              <a:spcBef>
                <a:spcPts val="0"/>
              </a:spcBef>
              <a:spcAft>
                <a:spcPts val="0"/>
              </a:spcAft>
              <a:buClr>
                <a:schemeClr val="dk1"/>
              </a:buClr>
              <a:buSzPts val="12000"/>
              <a:buNone/>
              <a:defRPr sz="12000">
                <a:solidFill>
                  <a:schemeClr val="dk1"/>
                </a:solidFill>
              </a:defRPr>
            </a:lvl4pPr>
            <a:lvl5pPr lvl="4" algn="ctr" rtl="0">
              <a:spcBef>
                <a:spcPts val="0"/>
              </a:spcBef>
              <a:spcAft>
                <a:spcPts val="0"/>
              </a:spcAft>
              <a:buClr>
                <a:schemeClr val="dk1"/>
              </a:buClr>
              <a:buSzPts val="12000"/>
              <a:buNone/>
              <a:defRPr sz="12000">
                <a:solidFill>
                  <a:schemeClr val="dk1"/>
                </a:solidFill>
              </a:defRPr>
            </a:lvl5pPr>
            <a:lvl6pPr lvl="5" algn="ctr" rtl="0">
              <a:spcBef>
                <a:spcPts val="0"/>
              </a:spcBef>
              <a:spcAft>
                <a:spcPts val="0"/>
              </a:spcAft>
              <a:buClr>
                <a:schemeClr val="dk1"/>
              </a:buClr>
              <a:buSzPts val="12000"/>
              <a:buNone/>
              <a:defRPr sz="12000">
                <a:solidFill>
                  <a:schemeClr val="dk1"/>
                </a:solidFill>
              </a:defRPr>
            </a:lvl6pPr>
            <a:lvl7pPr lvl="6" algn="ctr" rtl="0">
              <a:spcBef>
                <a:spcPts val="0"/>
              </a:spcBef>
              <a:spcAft>
                <a:spcPts val="0"/>
              </a:spcAft>
              <a:buClr>
                <a:schemeClr val="dk1"/>
              </a:buClr>
              <a:buSzPts val="12000"/>
              <a:buNone/>
              <a:defRPr sz="12000">
                <a:solidFill>
                  <a:schemeClr val="dk1"/>
                </a:solidFill>
              </a:defRPr>
            </a:lvl7pPr>
            <a:lvl8pPr lvl="7" algn="ctr" rtl="0">
              <a:spcBef>
                <a:spcPts val="0"/>
              </a:spcBef>
              <a:spcAft>
                <a:spcPts val="0"/>
              </a:spcAft>
              <a:buClr>
                <a:schemeClr val="dk1"/>
              </a:buClr>
              <a:buSzPts val="12000"/>
              <a:buNone/>
              <a:defRPr sz="12000">
                <a:solidFill>
                  <a:schemeClr val="dk1"/>
                </a:solidFill>
              </a:defRPr>
            </a:lvl8pPr>
            <a:lvl9pPr lvl="8" algn="ctr" rtl="0">
              <a:spcBef>
                <a:spcPts val="0"/>
              </a:spcBef>
              <a:spcAft>
                <a:spcPts val="0"/>
              </a:spcAft>
              <a:buClr>
                <a:schemeClr val="dk1"/>
              </a:buClr>
              <a:buSzPts val="12000"/>
              <a:buNone/>
              <a:defRPr sz="12000">
                <a:solidFill>
                  <a:schemeClr val="dk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7">
    <p:spTree>
      <p:nvGrpSpPr>
        <p:cNvPr id="1" name="Shape 130"/>
        <p:cNvGrpSpPr/>
        <p:nvPr/>
      </p:nvGrpSpPr>
      <p:grpSpPr>
        <a:xfrm>
          <a:off x="0" y="0"/>
          <a:ext cx="0" cy="0"/>
          <a:chOff x="0" y="0"/>
          <a:chExt cx="0" cy="0"/>
        </a:xfrm>
      </p:grpSpPr>
      <p:sp>
        <p:nvSpPr>
          <p:cNvPr id="131" name="Google Shape;131;p21"/>
          <p:cNvSpPr txBox="1">
            <a:spLocks noGrp="1"/>
          </p:cNvSpPr>
          <p:nvPr>
            <p:ph type="title" hasCustomPrompt="1"/>
          </p:nvPr>
        </p:nvSpPr>
        <p:spPr>
          <a:xfrm>
            <a:off x="2745600" y="1417163"/>
            <a:ext cx="3652800" cy="87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60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32" name="Google Shape;132;p21"/>
          <p:cNvSpPr txBox="1">
            <a:spLocks noGrp="1"/>
          </p:cNvSpPr>
          <p:nvPr>
            <p:ph type="title" idx="2" hasCustomPrompt="1"/>
          </p:nvPr>
        </p:nvSpPr>
        <p:spPr>
          <a:xfrm>
            <a:off x="4773900" y="3063014"/>
            <a:ext cx="3652800" cy="87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60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33" name="Google Shape;133;p21"/>
          <p:cNvSpPr txBox="1">
            <a:spLocks noGrp="1"/>
          </p:cNvSpPr>
          <p:nvPr>
            <p:ph type="subTitle" idx="1"/>
          </p:nvPr>
        </p:nvSpPr>
        <p:spPr>
          <a:xfrm>
            <a:off x="5034600" y="3994889"/>
            <a:ext cx="3131400" cy="471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1200"/>
              </a:spcBef>
              <a:spcAft>
                <a:spcPts val="0"/>
              </a:spcAft>
              <a:buNone/>
              <a:defRPr/>
            </a:lvl2pPr>
            <a:lvl3pPr lvl="2" algn="ctr" rtl="0">
              <a:spcBef>
                <a:spcPts val="1200"/>
              </a:spcBef>
              <a:spcAft>
                <a:spcPts val="0"/>
              </a:spcAft>
              <a:buNone/>
              <a:defRPr/>
            </a:lvl3pPr>
            <a:lvl4pPr lvl="3" algn="ctr" rtl="0">
              <a:spcBef>
                <a:spcPts val="1200"/>
              </a:spcBef>
              <a:spcAft>
                <a:spcPts val="0"/>
              </a:spcAft>
              <a:buNone/>
              <a:defRPr/>
            </a:lvl4pPr>
            <a:lvl5pPr lvl="4" algn="ctr" rtl="0">
              <a:spcBef>
                <a:spcPts val="1200"/>
              </a:spcBef>
              <a:spcAft>
                <a:spcPts val="0"/>
              </a:spcAft>
              <a:buNone/>
              <a:defRPr/>
            </a:lvl5pPr>
            <a:lvl6pPr lvl="5" algn="ctr" rtl="0">
              <a:spcBef>
                <a:spcPts val="1200"/>
              </a:spcBef>
              <a:spcAft>
                <a:spcPts val="0"/>
              </a:spcAft>
              <a:buNone/>
              <a:defRPr/>
            </a:lvl6pPr>
            <a:lvl7pPr lvl="6" algn="ctr" rtl="0">
              <a:spcBef>
                <a:spcPts val="1200"/>
              </a:spcBef>
              <a:spcAft>
                <a:spcPts val="0"/>
              </a:spcAft>
              <a:buNone/>
              <a:defRPr/>
            </a:lvl7pPr>
            <a:lvl8pPr lvl="7" algn="ctr" rtl="0">
              <a:spcBef>
                <a:spcPts val="1200"/>
              </a:spcBef>
              <a:spcAft>
                <a:spcPts val="0"/>
              </a:spcAft>
              <a:buNone/>
              <a:defRPr/>
            </a:lvl8pPr>
            <a:lvl9pPr lvl="8" algn="ctr" rtl="0">
              <a:spcBef>
                <a:spcPts val="1200"/>
              </a:spcBef>
              <a:spcAft>
                <a:spcPts val="1200"/>
              </a:spcAft>
              <a:buNone/>
              <a:defRPr/>
            </a:lvl9pPr>
          </a:lstStyle>
          <a:p>
            <a:endParaRPr/>
          </a:p>
        </p:txBody>
      </p:sp>
      <p:sp>
        <p:nvSpPr>
          <p:cNvPr id="134" name="Google Shape;134;p21"/>
          <p:cNvSpPr txBox="1">
            <a:spLocks noGrp="1"/>
          </p:cNvSpPr>
          <p:nvPr>
            <p:ph type="subTitle" idx="3"/>
          </p:nvPr>
        </p:nvSpPr>
        <p:spPr>
          <a:xfrm>
            <a:off x="973800" y="3996764"/>
            <a:ext cx="3131400" cy="471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1200"/>
              </a:spcBef>
              <a:spcAft>
                <a:spcPts val="0"/>
              </a:spcAft>
              <a:buNone/>
              <a:defRPr/>
            </a:lvl2pPr>
            <a:lvl3pPr lvl="2" algn="ctr" rtl="0">
              <a:spcBef>
                <a:spcPts val="1200"/>
              </a:spcBef>
              <a:spcAft>
                <a:spcPts val="0"/>
              </a:spcAft>
              <a:buNone/>
              <a:defRPr/>
            </a:lvl3pPr>
            <a:lvl4pPr lvl="3" algn="ctr" rtl="0">
              <a:spcBef>
                <a:spcPts val="1200"/>
              </a:spcBef>
              <a:spcAft>
                <a:spcPts val="0"/>
              </a:spcAft>
              <a:buNone/>
              <a:defRPr/>
            </a:lvl4pPr>
            <a:lvl5pPr lvl="4" algn="ctr" rtl="0">
              <a:spcBef>
                <a:spcPts val="1200"/>
              </a:spcBef>
              <a:spcAft>
                <a:spcPts val="0"/>
              </a:spcAft>
              <a:buNone/>
              <a:defRPr/>
            </a:lvl5pPr>
            <a:lvl6pPr lvl="5" algn="ctr" rtl="0">
              <a:spcBef>
                <a:spcPts val="1200"/>
              </a:spcBef>
              <a:spcAft>
                <a:spcPts val="0"/>
              </a:spcAft>
              <a:buNone/>
              <a:defRPr/>
            </a:lvl6pPr>
            <a:lvl7pPr lvl="6" algn="ctr" rtl="0">
              <a:spcBef>
                <a:spcPts val="1200"/>
              </a:spcBef>
              <a:spcAft>
                <a:spcPts val="0"/>
              </a:spcAft>
              <a:buNone/>
              <a:defRPr/>
            </a:lvl7pPr>
            <a:lvl8pPr lvl="7" algn="ctr" rtl="0">
              <a:spcBef>
                <a:spcPts val="1200"/>
              </a:spcBef>
              <a:spcAft>
                <a:spcPts val="0"/>
              </a:spcAft>
              <a:buNone/>
              <a:defRPr/>
            </a:lvl8pPr>
            <a:lvl9pPr lvl="8" algn="ctr" rtl="0">
              <a:spcBef>
                <a:spcPts val="1200"/>
              </a:spcBef>
              <a:spcAft>
                <a:spcPts val="1200"/>
              </a:spcAft>
              <a:buNone/>
              <a:defRPr/>
            </a:lvl9pPr>
          </a:lstStyle>
          <a:p>
            <a:endParaRPr/>
          </a:p>
        </p:txBody>
      </p:sp>
      <p:sp>
        <p:nvSpPr>
          <p:cNvPr id="135" name="Google Shape;135;p21"/>
          <p:cNvSpPr txBox="1">
            <a:spLocks noGrp="1"/>
          </p:cNvSpPr>
          <p:nvPr>
            <p:ph type="title" idx="4" hasCustomPrompt="1"/>
          </p:nvPr>
        </p:nvSpPr>
        <p:spPr>
          <a:xfrm>
            <a:off x="713100" y="3063014"/>
            <a:ext cx="3652800" cy="87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60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36" name="Google Shape;136;p21"/>
          <p:cNvSpPr txBox="1">
            <a:spLocks noGrp="1"/>
          </p:cNvSpPr>
          <p:nvPr>
            <p:ph type="subTitle" idx="5"/>
          </p:nvPr>
        </p:nvSpPr>
        <p:spPr>
          <a:xfrm>
            <a:off x="3006300" y="2352026"/>
            <a:ext cx="3131400" cy="473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1200"/>
              </a:spcBef>
              <a:spcAft>
                <a:spcPts val="0"/>
              </a:spcAft>
              <a:buNone/>
              <a:defRPr/>
            </a:lvl2pPr>
            <a:lvl3pPr lvl="2" algn="ctr" rtl="0">
              <a:spcBef>
                <a:spcPts val="1200"/>
              </a:spcBef>
              <a:spcAft>
                <a:spcPts val="0"/>
              </a:spcAft>
              <a:buNone/>
              <a:defRPr/>
            </a:lvl3pPr>
            <a:lvl4pPr lvl="3" algn="ctr" rtl="0">
              <a:spcBef>
                <a:spcPts val="1200"/>
              </a:spcBef>
              <a:spcAft>
                <a:spcPts val="0"/>
              </a:spcAft>
              <a:buNone/>
              <a:defRPr/>
            </a:lvl4pPr>
            <a:lvl5pPr lvl="4" algn="ctr" rtl="0">
              <a:spcBef>
                <a:spcPts val="1200"/>
              </a:spcBef>
              <a:spcAft>
                <a:spcPts val="0"/>
              </a:spcAft>
              <a:buNone/>
              <a:defRPr/>
            </a:lvl5pPr>
            <a:lvl6pPr lvl="5" algn="ctr" rtl="0">
              <a:spcBef>
                <a:spcPts val="1200"/>
              </a:spcBef>
              <a:spcAft>
                <a:spcPts val="0"/>
              </a:spcAft>
              <a:buNone/>
              <a:defRPr/>
            </a:lvl6pPr>
            <a:lvl7pPr lvl="6" algn="ctr" rtl="0">
              <a:spcBef>
                <a:spcPts val="1200"/>
              </a:spcBef>
              <a:spcAft>
                <a:spcPts val="0"/>
              </a:spcAft>
              <a:buNone/>
              <a:defRPr/>
            </a:lvl7pPr>
            <a:lvl8pPr lvl="7" algn="ctr" rtl="0">
              <a:spcBef>
                <a:spcPts val="1200"/>
              </a:spcBef>
              <a:spcAft>
                <a:spcPts val="0"/>
              </a:spcAft>
              <a:buNone/>
              <a:defRPr/>
            </a:lvl8pPr>
            <a:lvl9pPr lvl="8" algn="ctr" rtl="0">
              <a:spcBef>
                <a:spcPts val="1200"/>
              </a:spcBef>
              <a:spcAft>
                <a:spcPts val="1200"/>
              </a:spcAft>
              <a:buNone/>
              <a:defRPr/>
            </a:lvl9pPr>
          </a:lstStyle>
          <a:p>
            <a:endParaRPr/>
          </a:p>
        </p:txBody>
      </p:sp>
      <p:sp>
        <p:nvSpPr>
          <p:cNvPr id="137" name="Google Shape;137;p21"/>
          <p:cNvSpPr txBox="1">
            <a:spLocks noGrp="1"/>
          </p:cNvSpPr>
          <p:nvPr>
            <p:ph type="title" idx="6"/>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8" name="Google Shape;138;p21"/>
          <p:cNvPicPr preferRelativeResize="0"/>
          <p:nvPr/>
        </p:nvPicPr>
        <p:blipFill rotWithShape="1">
          <a:blip r:embed="rId2">
            <a:alphaModFix/>
          </a:blip>
          <a:srcRect l="7855" r="7863"/>
          <a:stretch/>
        </p:blipFill>
        <p:spPr>
          <a:xfrm rot="7020951" flipH="1">
            <a:off x="-1230467" y="4106339"/>
            <a:ext cx="2751757" cy="2775197"/>
          </a:xfrm>
          <a:prstGeom prst="rect">
            <a:avLst/>
          </a:prstGeom>
          <a:noFill/>
          <a:ln>
            <a:noFill/>
          </a:ln>
        </p:spPr>
      </p:pic>
      <p:pic>
        <p:nvPicPr>
          <p:cNvPr id="139" name="Google Shape;139;p21"/>
          <p:cNvPicPr preferRelativeResize="0"/>
          <p:nvPr/>
        </p:nvPicPr>
        <p:blipFill rotWithShape="1">
          <a:blip r:embed="rId3">
            <a:alphaModFix/>
          </a:blip>
          <a:srcRect l="10907" r="10899"/>
          <a:stretch/>
        </p:blipFill>
        <p:spPr>
          <a:xfrm rot="-10799990" flipH="1">
            <a:off x="7819550" y="-804196"/>
            <a:ext cx="2395174" cy="241556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40"/>
        <p:cNvGrpSpPr/>
        <p:nvPr/>
      </p:nvGrpSpPr>
      <p:grpSpPr>
        <a:xfrm>
          <a:off x="0" y="0"/>
          <a:ext cx="0" cy="0"/>
          <a:chOff x="0" y="0"/>
          <a:chExt cx="0" cy="0"/>
        </a:xfrm>
      </p:grpSpPr>
      <p:sp>
        <p:nvSpPr>
          <p:cNvPr id="141" name="Google Shape;141;p22"/>
          <p:cNvSpPr txBox="1">
            <a:spLocks noGrp="1"/>
          </p:cNvSpPr>
          <p:nvPr>
            <p:ph type="subTitle" idx="1"/>
          </p:nvPr>
        </p:nvSpPr>
        <p:spPr>
          <a:xfrm>
            <a:off x="4572000" y="2395475"/>
            <a:ext cx="3858900" cy="75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22"/>
          <p:cNvSpPr txBox="1">
            <a:spLocks noGrp="1"/>
          </p:cNvSpPr>
          <p:nvPr>
            <p:ph type="title"/>
          </p:nvPr>
        </p:nvSpPr>
        <p:spPr>
          <a:xfrm>
            <a:off x="4572000" y="1779775"/>
            <a:ext cx="3858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BLANK_11">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23"/>
          <p:cNvSpPr txBox="1">
            <a:spLocks noGrp="1"/>
          </p:cNvSpPr>
          <p:nvPr>
            <p:ph type="subTitle" idx="1"/>
          </p:nvPr>
        </p:nvSpPr>
        <p:spPr>
          <a:xfrm>
            <a:off x="2024700" y="1911225"/>
            <a:ext cx="5094600" cy="16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pic>
        <p:nvPicPr>
          <p:cNvPr id="146" name="Google Shape;146;p23"/>
          <p:cNvPicPr preferRelativeResize="0"/>
          <p:nvPr/>
        </p:nvPicPr>
        <p:blipFill rotWithShape="1">
          <a:blip r:embed="rId2">
            <a:alphaModFix/>
          </a:blip>
          <a:srcRect l="9485" t="7161" r="11004" b="7984"/>
          <a:stretch/>
        </p:blipFill>
        <p:spPr>
          <a:xfrm rot="-5400000" flipH="1">
            <a:off x="-1057441" y="3781634"/>
            <a:ext cx="2653550" cy="2560275"/>
          </a:xfrm>
          <a:prstGeom prst="rect">
            <a:avLst/>
          </a:prstGeom>
          <a:noFill/>
          <a:ln>
            <a:noFill/>
          </a:ln>
        </p:spPr>
      </p:pic>
      <p:pic>
        <p:nvPicPr>
          <p:cNvPr id="147" name="Google Shape;147;p23"/>
          <p:cNvPicPr preferRelativeResize="0"/>
          <p:nvPr/>
        </p:nvPicPr>
        <p:blipFill rotWithShape="1">
          <a:blip r:embed="rId2">
            <a:alphaModFix/>
          </a:blip>
          <a:srcRect l="9485" t="7161" r="11004" b="7984"/>
          <a:stretch/>
        </p:blipFill>
        <p:spPr>
          <a:xfrm rot="10800000" flipH="1">
            <a:off x="7539050" y="-1228175"/>
            <a:ext cx="2999200" cy="28938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BLANK_6">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0" name="Google Shape;150;p24"/>
          <p:cNvPicPr preferRelativeResize="0"/>
          <p:nvPr/>
        </p:nvPicPr>
        <p:blipFill rotWithShape="1">
          <a:blip r:embed="rId2">
            <a:alphaModFix/>
          </a:blip>
          <a:srcRect l="10907" r="10899"/>
          <a:stretch/>
        </p:blipFill>
        <p:spPr>
          <a:xfrm rot="10" flipH="1">
            <a:off x="7895250" y="-1086471"/>
            <a:ext cx="2395174" cy="2415569"/>
          </a:xfrm>
          <a:prstGeom prst="rect">
            <a:avLst/>
          </a:prstGeom>
          <a:noFill/>
          <a:ln>
            <a:noFill/>
          </a:ln>
        </p:spPr>
      </p:pic>
      <p:pic>
        <p:nvPicPr>
          <p:cNvPr id="151" name="Google Shape;151;p24"/>
          <p:cNvPicPr preferRelativeResize="0"/>
          <p:nvPr/>
        </p:nvPicPr>
        <p:blipFill>
          <a:blip r:embed="rId3">
            <a:alphaModFix/>
          </a:blip>
          <a:stretch>
            <a:fillRect/>
          </a:stretch>
        </p:blipFill>
        <p:spPr>
          <a:xfrm>
            <a:off x="-1723500" y="3802300"/>
            <a:ext cx="3363950" cy="258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BLANK_8">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3">
    <p:spTree>
      <p:nvGrpSpPr>
        <p:cNvPr id="1" name="Shape 154"/>
        <p:cNvGrpSpPr/>
        <p:nvPr/>
      </p:nvGrpSpPr>
      <p:grpSpPr>
        <a:xfrm>
          <a:off x="0" y="0"/>
          <a:ext cx="0" cy="0"/>
          <a:chOff x="0" y="0"/>
          <a:chExt cx="0" cy="0"/>
        </a:xfrm>
      </p:grpSpPr>
      <p:grpSp>
        <p:nvGrpSpPr>
          <p:cNvPr id="155" name="Google Shape;155;p26"/>
          <p:cNvGrpSpPr/>
          <p:nvPr/>
        </p:nvGrpSpPr>
        <p:grpSpPr>
          <a:xfrm>
            <a:off x="968389" y="-1074840"/>
            <a:ext cx="7942976" cy="7175150"/>
            <a:chOff x="968389" y="-1074840"/>
            <a:chExt cx="7942976" cy="7175150"/>
          </a:xfrm>
        </p:grpSpPr>
        <p:pic>
          <p:nvPicPr>
            <p:cNvPr id="156" name="Google Shape;156;p26"/>
            <p:cNvPicPr preferRelativeResize="0"/>
            <p:nvPr/>
          </p:nvPicPr>
          <p:blipFill>
            <a:blip r:embed="rId2">
              <a:alphaModFix/>
            </a:blip>
            <a:stretch>
              <a:fillRect/>
            </a:stretch>
          </p:blipFill>
          <p:spPr>
            <a:xfrm>
              <a:off x="968389" y="-1074840"/>
              <a:ext cx="7942976" cy="7175150"/>
            </a:xfrm>
            <a:prstGeom prst="rect">
              <a:avLst/>
            </a:prstGeom>
            <a:noFill/>
            <a:ln>
              <a:noFill/>
            </a:ln>
          </p:spPr>
        </p:pic>
        <p:sp>
          <p:nvSpPr>
            <p:cNvPr id="157" name="Google Shape;157;p26"/>
            <p:cNvSpPr/>
            <p:nvPr/>
          </p:nvSpPr>
          <p:spPr>
            <a:xfrm>
              <a:off x="2151838" y="165429"/>
              <a:ext cx="4835400" cy="483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6"/>
          <p:cNvSpPr txBox="1">
            <a:spLocks noGrp="1"/>
          </p:cNvSpPr>
          <p:nvPr>
            <p:ph type="title"/>
          </p:nvPr>
        </p:nvSpPr>
        <p:spPr>
          <a:xfrm>
            <a:off x="2549400" y="936850"/>
            <a:ext cx="4045200" cy="8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26"/>
          <p:cNvSpPr txBox="1">
            <a:spLocks noGrp="1"/>
          </p:cNvSpPr>
          <p:nvPr>
            <p:ph type="subTitle" idx="1"/>
          </p:nvPr>
        </p:nvSpPr>
        <p:spPr>
          <a:xfrm>
            <a:off x="2549400" y="1870225"/>
            <a:ext cx="4045200" cy="104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0" name="Google Shape;160;p26"/>
          <p:cNvSpPr txBox="1"/>
          <p:nvPr/>
        </p:nvSpPr>
        <p:spPr>
          <a:xfrm>
            <a:off x="2846875" y="3466250"/>
            <a:ext cx="3450300" cy="6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2"/>
                </a:solidFill>
                <a:latin typeface="Raleway"/>
                <a:ea typeface="Raleway"/>
                <a:cs typeface="Raleway"/>
                <a:sym typeface="Raleway"/>
              </a:rPr>
              <a:t>CREDITS:</a:t>
            </a:r>
            <a:r>
              <a:rPr lang="en" sz="1100">
                <a:solidFill>
                  <a:schemeClr val="dk2"/>
                </a:solidFill>
                <a:latin typeface="Raleway Medium"/>
                <a:ea typeface="Raleway Medium"/>
                <a:cs typeface="Raleway Medium"/>
                <a:sym typeface="Raleway Medium"/>
              </a:rPr>
              <a:t> This presentation template was created by </a:t>
            </a:r>
            <a:r>
              <a:rPr lang="en" sz="1100" b="1">
                <a:solidFill>
                  <a:schemeClr val="dk2"/>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Slidesgo</a:t>
            </a:r>
            <a:r>
              <a:rPr lang="en" sz="1100">
                <a:solidFill>
                  <a:schemeClr val="dk2"/>
                </a:solidFill>
                <a:latin typeface="Raleway Medium"/>
                <a:ea typeface="Raleway Medium"/>
                <a:cs typeface="Raleway Medium"/>
                <a:sym typeface="Raleway Medium"/>
              </a:rPr>
              <a:t>, including icons by </a:t>
            </a:r>
            <a:r>
              <a:rPr lang="en" sz="1100" b="1">
                <a:solidFill>
                  <a:schemeClr val="dk2"/>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Flaticon</a:t>
            </a:r>
            <a:r>
              <a:rPr lang="en" sz="1100">
                <a:solidFill>
                  <a:schemeClr val="dk2"/>
                </a:solidFill>
                <a:latin typeface="Raleway Medium"/>
                <a:ea typeface="Raleway Medium"/>
                <a:cs typeface="Raleway Medium"/>
                <a:sym typeface="Raleway Medium"/>
              </a:rPr>
              <a:t>, and infographics &amp; images by </a:t>
            </a:r>
            <a:r>
              <a:rPr lang="en" sz="1100" b="1">
                <a:solidFill>
                  <a:schemeClr val="dk2"/>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Freepik</a:t>
            </a:r>
            <a:r>
              <a:rPr lang="en" sz="1100">
                <a:solidFill>
                  <a:schemeClr val="dk2"/>
                </a:solidFill>
                <a:latin typeface="Raleway Medium"/>
                <a:ea typeface="Raleway Medium"/>
                <a:cs typeface="Raleway Medium"/>
                <a:sym typeface="Raleway Medium"/>
              </a:rPr>
              <a:t>.</a:t>
            </a:r>
            <a:endParaRPr sz="1100">
              <a:solidFill>
                <a:schemeClr val="dk2"/>
              </a:solidFill>
              <a:latin typeface="Raleway Medium"/>
              <a:ea typeface="Raleway Medium"/>
              <a:cs typeface="Raleway Medium"/>
              <a:sym typeface="Raleway Mediu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7">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t="7518" b="7526"/>
          <a:stretch/>
        </p:blipFill>
        <p:spPr>
          <a:xfrm>
            <a:off x="-864113" y="4502955"/>
            <a:ext cx="2182725" cy="1676324"/>
          </a:xfrm>
          <a:prstGeom prst="rect">
            <a:avLst/>
          </a:prstGeom>
          <a:noFill/>
          <a:ln>
            <a:noFill/>
          </a:ln>
        </p:spPr>
      </p:pic>
      <p:pic>
        <p:nvPicPr>
          <p:cNvPr id="163" name="Google Shape;163;p27"/>
          <p:cNvPicPr preferRelativeResize="0"/>
          <p:nvPr/>
        </p:nvPicPr>
        <p:blipFill rotWithShape="1">
          <a:blip r:embed="rId3">
            <a:alphaModFix/>
          </a:blip>
          <a:srcRect l="10907" r="10899"/>
          <a:stretch/>
        </p:blipFill>
        <p:spPr>
          <a:xfrm rot="-10799990" flipH="1">
            <a:off x="7895250" y="-1086471"/>
            <a:ext cx="2395174" cy="241556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6">
    <p:spTree>
      <p:nvGrpSpPr>
        <p:cNvPr id="1" name="Shape 164"/>
        <p:cNvGrpSpPr/>
        <p:nvPr/>
      </p:nvGrpSpPr>
      <p:grpSpPr>
        <a:xfrm>
          <a:off x="0" y="0"/>
          <a:ext cx="0" cy="0"/>
          <a:chOff x="0" y="0"/>
          <a:chExt cx="0" cy="0"/>
        </a:xfrm>
      </p:grpSpPr>
      <p:grpSp>
        <p:nvGrpSpPr>
          <p:cNvPr id="165" name="Google Shape;165;p28"/>
          <p:cNvGrpSpPr/>
          <p:nvPr/>
        </p:nvGrpSpPr>
        <p:grpSpPr>
          <a:xfrm>
            <a:off x="489225" y="-871984"/>
            <a:ext cx="7941675" cy="6639219"/>
            <a:chOff x="489225" y="-871984"/>
            <a:chExt cx="7941675" cy="6639219"/>
          </a:xfrm>
        </p:grpSpPr>
        <p:pic>
          <p:nvPicPr>
            <p:cNvPr id="166" name="Google Shape;166;p28"/>
            <p:cNvPicPr preferRelativeResize="0"/>
            <p:nvPr/>
          </p:nvPicPr>
          <p:blipFill rotWithShape="1">
            <a:blip r:embed="rId2">
              <a:alphaModFix/>
            </a:blip>
            <a:srcRect l="59" r="59"/>
            <a:stretch/>
          </p:blipFill>
          <p:spPr>
            <a:xfrm>
              <a:off x="489225" y="-871984"/>
              <a:ext cx="7941675" cy="6639219"/>
            </a:xfrm>
            <a:prstGeom prst="rect">
              <a:avLst/>
            </a:prstGeom>
            <a:noFill/>
            <a:ln>
              <a:noFill/>
            </a:ln>
          </p:spPr>
        </p:pic>
        <p:sp>
          <p:nvSpPr>
            <p:cNvPr id="167" name="Google Shape;167;p28"/>
            <p:cNvSpPr/>
            <p:nvPr/>
          </p:nvSpPr>
          <p:spPr>
            <a:xfrm>
              <a:off x="2201849" y="201599"/>
              <a:ext cx="4740300" cy="474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713100" y="1194150"/>
            <a:ext cx="7717800" cy="3410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AutoNum type="arabicPeriod"/>
              <a:defRPr sz="12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pic>
        <p:nvPicPr>
          <p:cNvPr id="19" name="Google Shape;19;p4"/>
          <p:cNvPicPr preferRelativeResize="0"/>
          <p:nvPr/>
        </p:nvPicPr>
        <p:blipFill rotWithShape="1">
          <a:blip r:embed="rId2">
            <a:alphaModFix/>
          </a:blip>
          <a:srcRect l="8554" r="8554"/>
          <a:stretch/>
        </p:blipFill>
        <p:spPr>
          <a:xfrm rot="-7" flipH="1">
            <a:off x="7648050" y="-1093573"/>
            <a:ext cx="2467100" cy="2488096"/>
          </a:xfrm>
          <a:prstGeom prst="rect">
            <a:avLst/>
          </a:prstGeom>
          <a:noFill/>
          <a:ln>
            <a:noFill/>
          </a:ln>
        </p:spPr>
      </p:pic>
      <p:pic>
        <p:nvPicPr>
          <p:cNvPr id="20" name="Google Shape;20;p4"/>
          <p:cNvPicPr preferRelativeResize="0"/>
          <p:nvPr/>
        </p:nvPicPr>
        <p:blipFill rotWithShape="1">
          <a:blip r:embed="rId3">
            <a:alphaModFix/>
          </a:blip>
          <a:srcRect t="7518" b="7526"/>
          <a:stretch/>
        </p:blipFill>
        <p:spPr>
          <a:xfrm>
            <a:off x="-942163" y="4542005"/>
            <a:ext cx="2182725" cy="16763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1922775" y="2960700"/>
            <a:ext cx="1975800" cy="89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subTitle" idx="2"/>
          </p:nvPr>
        </p:nvSpPr>
        <p:spPr>
          <a:xfrm>
            <a:off x="1922775" y="2446650"/>
            <a:ext cx="1975800" cy="4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25" name="Google Shape;25;p5"/>
          <p:cNvSpPr txBox="1">
            <a:spLocks noGrp="1"/>
          </p:cNvSpPr>
          <p:nvPr>
            <p:ph type="subTitle" idx="3"/>
          </p:nvPr>
        </p:nvSpPr>
        <p:spPr>
          <a:xfrm>
            <a:off x="5245450" y="2960700"/>
            <a:ext cx="1975800" cy="89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5245452" y="2446650"/>
            <a:ext cx="1975800" cy="4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b="1">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9" name="Google Shape;29;p6"/>
          <p:cNvPicPr preferRelativeResize="0"/>
          <p:nvPr/>
        </p:nvPicPr>
        <p:blipFill rotWithShape="1">
          <a:blip r:embed="rId2">
            <a:alphaModFix/>
          </a:blip>
          <a:srcRect l="10907" r="10899"/>
          <a:stretch/>
        </p:blipFill>
        <p:spPr>
          <a:xfrm rot="-10799990" flipH="1">
            <a:off x="-810775" y="-654447"/>
            <a:ext cx="1751626" cy="1766545"/>
          </a:xfrm>
          <a:prstGeom prst="rect">
            <a:avLst/>
          </a:prstGeom>
          <a:noFill/>
          <a:ln>
            <a:noFill/>
          </a:ln>
        </p:spPr>
      </p:pic>
      <p:pic>
        <p:nvPicPr>
          <p:cNvPr id="30" name="Google Shape;30;p6"/>
          <p:cNvPicPr preferRelativeResize="0"/>
          <p:nvPr/>
        </p:nvPicPr>
        <p:blipFill rotWithShape="1">
          <a:blip r:embed="rId3">
            <a:alphaModFix/>
          </a:blip>
          <a:srcRect l="7855" r="7863"/>
          <a:stretch/>
        </p:blipFill>
        <p:spPr>
          <a:xfrm rot="8489343" flipH="1">
            <a:off x="7967689" y="4016406"/>
            <a:ext cx="2176976" cy="219551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subTitle" idx="1"/>
          </p:nvPr>
        </p:nvSpPr>
        <p:spPr>
          <a:xfrm>
            <a:off x="713100" y="1763850"/>
            <a:ext cx="4543500" cy="200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Char char="●"/>
              <a:defRPr/>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pic>
        <p:nvPicPr>
          <p:cNvPr id="34" name="Google Shape;34;p7"/>
          <p:cNvPicPr preferRelativeResize="0"/>
          <p:nvPr/>
        </p:nvPicPr>
        <p:blipFill rotWithShape="1">
          <a:blip r:embed="rId2">
            <a:alphaModFix/>
          </a:blip>
          <a:srcRect l="7855" r="7863"/>
          <a:stretch/>
        </p:blipFill>
        <p:spPr>
          <a:xfrm rot="7020951" flipH="1">
            <a:off x="-1230467" y="4106339"/>
            <a:ext cx="2751757" cy="277519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l="4587" r="4578"/>
          <a:stretch/>
        </p:blipFill>
        <p:spPr>
          <a:xfrm>
            <a:off x="923275" y="-739490"/>
            <a:ext cx="7297450" cy="6828825"/>
          </a:xfrm>
          <a:prstGeom prst="rect">
            <a:avLst/>
          </a:prstGeom>
          <a:noFill/>
          <a:ln>
            <a:noFill/>
          </a:ln>
        </p:spPr>
      </p:pic>
      <p:sp>
        <p:nvSpPr>
          <p:cNvPr id="37" name="Google Shape;37;p8"/>
          <p:cNvSpPr txBox="1">
            <a:spLocks noGrp="1"/>
          </p:cNvSpPr>
          <p:nvPr>
            <p:ph type="title"/>
          </p:nvPr>
        </p:nvSpPr>
        <p:spPr>
          <a:xfrm>
            <a:off x="1427100" y="1716625"/>
            <a:ext cx="6289800" cy="1710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6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713100" y="2395478"/>
            <a:ext cx="4045200" cy="996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p:nvPr>
        </p:nvSpPr>
        <p:spPr>
          <a:xfrm>
            <a:off x="713100" y="1779778"/>
            <a:ext cx="40452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pic>
        <p:nvPicPr>
          <p:cNvPr id="41" name="Google Shape;41;p9"/>
          <p:cNvPicPr preferRelativeResize="0"/>
          <p:nvPr/>
        </p:nvPicPr>
        <p:blipFill rotWithShape="1">
          <a:blip r:embed="rId2">
            <a:alphaModFix/>
          </a:blip>
          <a:srcRect t="4010" b="4010"/>
          <a:stretch/>
        </p:blipFill>
        <p:spPr>
          <a:xfrm>
            <a:off x="-1475900" y="4444728"/>
            <a:ext cx="2989226" cy="229573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1133628" y="1311400"/>
            <a:ext cx="2418600" cy="17196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dk1"/>
              </a:buClr>
              <a:buSzPts val="1400"/>
              <a:buNone/>
              <a:defRPr sz="2800">
                <a:solidFill>
                  <a:schemeClr val="dk1"/>
                </a:solidFill>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100" y="1374025"/>
            <a:ext cx="7717800" cy="32301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subTitle" idx="1"/>
          </p:nvPr>
        </p:nvSpPr>
        <p:spPr>
          <a:xfrm>
            <a:off x="5556900" y="3668725"/>
            <a:ext cx="2506500" cy="11802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018"/>
              <a:buFont typeface="Arial"/>
              <a:buNone/>
            </a:pPr>
            <a:r>
              <a:rPr lang="en" sz="1990">
                <a:latin typeface="Lora"/>
                <a:ea typeface="Lora"/>
                <a:cs typeface="Lora"/>
                <a:sym typeface="Lora"/>
              </a:rPr>
              <a:t>Michael Popa</a:t>
            </a:r>
            <a:endParaRPr sz="1990">
              <a:latin typeface="Lora"/>
              <a:ea typeface="Lora"/>
              <a:cs typeface="Lora"/>
              <a:sym typeface="Lora"/>
            </a:endParaRPr>
          </a:p>
          <a:p>
            <a:pPr marL="0" lvl="0" indent="0" algn="ctr" rtl="0">
              <a:lnSpc>
                <a:spcPct val="115000"/>
              </a:lnSpc>
              <a:spcBef>
                <a:spcPts val="0"/>
              </a:spcBef>
              <a:spcAft>
                <a:spcPts val="0"/>
              </a:spcAft>
              <a:buClr>
                <a:srgbClr val="000000"/>
              </a:buClr>
              <a:buSzPts val="1018"/>
              <a:buFont typeface="Arial"/>
              <a:buNone/>
            </a:pPr>
            <a:r>
              <a:rPr lang="en" sz="1990">
                <a:latin typeface="Lora"/>
                <a:ea typeface="Lora"/>
                <a:cs typeface="Lora"/>
                <a:sym typeface="Lora"/>
              </a:rPr>
              <a:t>Rice University</a:t>
            </a:r>
            <a:endParaRPr sz="1990">
              <a:latin typeface="Lora"/>
              <a:ea typeface="Lora"/>
              <a:cs typeface="Lora"/>
              <a:sym typeface="Lora"/>
            </a:endParaRPr>
          </a:p>
          <a:p>
            <a:pPr marL="0" lvl="0" indent="0" algn="ctr" rtl="0">
              <a:lnSpc>
                <a:spcPct val="115000"/>
              </a:lnSpc>
              <a:spcBef>
                <a:spcPts val="0"/>
              </a:spcBef>
              <a:spcAft>
                <a:spcPts val="0"/>
              </a:spcAft>
              <a:buNone/>
            </a:pPr>
            <a:r>
              <a:rPr lang="en" sz="1990">
                <a:latin typeface="Lora"/>
                <a:ea typeface="Lora"/>
                <a:cs typeface="Lora"/>
                <a:sym typeface="Lora"/>
              </a:rPr>
              <a:t>NEUR 416</a:t>
            </a:r>
            <a:endParaRPr sz="1200"/>
          </a:p>
        </p:txBody>
      </p:sp>
      <p:sp>
        <p:nvSpPr>
          <p:cNvPr id="173" name="Google Shape;173;p29"/>
          <p:cNvSpPr txBox="1">
            <a:spLocks noGrp="1"/>
          </p:cNvSpPr>
          <p:nvPr>
            <p:ph type="ctrTitle"/>
          </p:nvPr>
        </p:nvSpPr>
        <p:spPr>
          <a:xfrm>
            <a:off x="4476300" y="856825"/>
            <a:ext cx="4667700" cy="25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100" b="1">
                <a:latin typeface="Lora"/>
                <a:ea typeface="Lora"/>
                <a:cs typeface="Lora"/>
                <a:sym typeface="Lora"/>
              </a:rPr>
              <a:t>Antisaccade Task Performance of</a:t>
            </a:r>
            <a:r>
              <a:rPr lang="en" sz="4100" b="1">
                <a:solidFill>
                  <a:schemeClr val="dk1"/>
                </a:solidFill>
                <a:latin typeface="Lora"/>
                <a:ea typeface="Lora"/>
                <a:cs typeface="Lora"/>
                <a:sym typeface="Lora"/>
              </a:rPr>
              <a:t> Schizophrenia Patients</a:t>
            </a:r>
            <a:endParaRPr sz="4100" b="1">
              <a:solidFill>
                <a:schemeClr val="dk1"/>
              </a:solidFill>
              <a:latin typeface="Lora"/>
              <a:ea typeface="Lora"/>
              <a:cs typeface="Lora"/>
              <a:sym typeface="Lora"/>
            </a:endParaRPr>
          </a:p>
        </p:txBody>
      </p:sp>
      <p:grpSp>
        <p:nvGrpSpPr>
          <p:cNvPr id="174" name="Google Shape;174;p29"/>
          <p:cNvGrpSpPr/>
          <p:nvPr/>
        </p:nvGrpSpPr>
        <p:grpSpPr>
          <a:xfrm>
            <a:off x="-428626" y="-130986"/>
            <a:ext cx="5100051" cy="5143500"/>
            <a:chOff x="-661426" y="-7386"/>
            <a:chExt cx="5100051" cy="5143500"/>
          </a:xfrm>
        </p:grpSpPr>
        <p:pic>
          <p:nvPicPr>
            <p:cNvPr id="175" name="Google Shape;175;p29"/>
            <p:cNvPicPr preferRelativeResize="0"/>
            <p:nvPr/>
          </p:nvPicPr>
          <p:blipFill rotWithShape="1">
            <a:blip r:embed="rId3">
              <a:alphaModFix/>
            </a:blip>
            <a:srcRect l="5378" t="1100" r="4983" b="-1099"/>
            <a:stretch/>
          </p:blipFill>
          <p:spPr>
            <a:xfrm rot="10800000" flipH="1">
              <a:off x="-661426" y="-7386"/>
              <a:ext cx="5100051" cy="5143500"/>
            </a:xfrm>
            <a:prstGeom prst="rect">
              <a:avLst/>
            </a:prstGeom>
            <a:noFill/>
            <a:ln>
              <a:noFill/>
            </a:ln>
          </p:spPr>
        </p:pic>
        <p:sp>
          <p:nvSpPr>
            <p:cNvPr id="176" name="Google Shape;176;p29"/>
            <p:cNvSpPr/>
            <p:nvPr/>
          </p:nvSpPr>
          <p:spPr>
            <a:xfrm>
              <a:off x="1028571" y="1320226"/>
              <a:ext cx="2707200" cy="270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title" idx="4294967295"/>
          </p:nvPr>
        </p:nvSpPr>
        <p:spPr>
          <a:xfrm>
            <a:off x="713100" y="101975"/>
            <a:ext cx="7717800" cy="8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Parkinson’s Disease </a:t>
            </a:r>
            <a:r>
              <a:rPr lang="en">
                <a:solidFill>
                  <a:schemeClr val="dk1"/>
                </a:solidFill>
              </a:rPr>
              <a:t>and </a:t>
            </a:r>
            <a:r>
              <a:rPr lang="en"/>
              <a:t>Multiple System Atrophy</a:t>
            </a:r>
            <a:endParaRPr>
              <a:solidFill>
                <a:schemeClr val="dk1"/>
              </a:solidFill>
            </a:endParaRPr>
          </a:p>
        </p:txBody>
      </p:sp>
      <p:pic>
        <p:nvPicPr>
          <p:cNvPr id="259" name="Google Shape;259;p38"/>
          <p:cNvPicPr preferRelativeResize="0"/>
          <p:nvPr/>
        </p:nvPicPr>
        <p:blipFill>
          <a:blip r:embed="rId3">
            <a:alphaModFix/>
          </a:blip>
          <a:stretch>
            <a:fillRect/>
          </a:stretch>
        </p:blipFill>
        <p:spPr>
          <a:xfrm>
            <a:off x="152400" y="2070069"/>
            <a:ext cx="8673601" cy="1104393"/>
          </a:xfrm>
          <a:prstGeom prst="rect">
            <a:avLst/>
          </a:prstGeom>
          <a:noFill/>
          <a:ln w="19050" cap="flat" cmpd="sng">
            <a:solidFill>
              <a:schemeClr val="dk2"/>
            </a:solidFill>
            <a:prstDash val="solid"/>
            <a:round/>
            <a:headEnd type="none" w="sm" len="sm"/>
            <a:tailEnd type="none" w="sm" len="sm"/>
          </a:ln>
        </p:spPr>
      </p:pic>
      <p:pic>
        <p:nvPicPr>
          <p:cNvPr id="260" name="Google Shape;260;p38"/>
          <p:cNvPicPr preferRelativeResize="0"/>
          <p:nvPr/>
        </p:nvPicPr>
        <p:blipFill rotWithShape="1">
          <a:blip r:embed="rId4">
            <a:alphaModFix/>
          </a:blip>
          <a:srcRect r="2827"/>
          <a:stretch/>
        </p:blipFill>
        <p:spPr>
          <a:xfrm>
            <a:off x="397741" y="1190213"/>
            <a:ext cx="8428260" cy="879857"/>
          </a:xfrm>
          <a:prstGeom prst="rect">
            <a:avLst/>
          </a:prstGeom>
          <a:noFill/>
          <a:ln w="19050" cap="flat" cmpd="sng">
            <a:solidFill>
              <a:schemeClr val="dk2"/>
            </a:solidFill>
            <a:prstDash val="solid"/>
            <a:round/>
            <a:headEnd type="none" w="sm" len="sm"/>
            <a:tailEnd type="none" w="sm" len="sm"/>
          </a:ln>
        </p:spPr>
      </p:pic>
      <p:pic>
        <p:nvPicPr>
          <p:cNvPr id="261" name="Google Shape;261;p38"/>
          <p:cNvPicPr preferRelativeResize="0"/>
          <p:nvPr/>
        </p:nvPicPr>
        <p:blipFill rotWithShape="1">
          <a:blip r:embed="rId5">
            <a:alphaModFix/>
          </a:blip>
          <a:srcRect l="1756" r="117"/>
          <a:stretch/>
        </p:blipFill>
        <p:spPr>
          <a:xfrm>
            <a:off x="152400" y="3174463"/>
            <a:ext cx="8673599" cy="1112225"/>
          </a:xfrm>
          <a:prstGeom prst="rect">
            <a:avLst/>
          </a:prstGeom>
          <a:noFill/>
          <a:ln w="19050" cap="flat" cmpd="sng">
            <a:solidFill>
              <a:schemeClr val="dk2"/>
            </a:solidFill>
            <a:prstDash val="solid"/>
            <a:round/>
            <a:headEnd type="none" w="sm" len="sm"/>
            <a:tailEnd type="none" w="sm" len="sm"/>
          </a:ln>
        </p:spPr>
      </p:pic>
      <p:sp>
        <p:nvSpPr>
          <p:cNvPr id="262" name="Google Shape;262;p38"/>
          <p:cNvSpPr txBox="1"/>
          <p:nvPr/>
        </p:nvSpPr>
        <p:spPr>
          <a:xfrm>
            <a:off x="7109425" y="4667038"/>
            <a:ext cx="187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ora"/>
                <a:ea typeface="Lora"/>
                <a:cs typeface="Lora"/>
                <a:sym typeface="Lora"/>
              </a:rPr>
              <a:t>(Brooks et. al., 2017)</a:t>
            </a:r>
            <a:endParaRPr sz="1200">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9"/>
          <p:cNvPicPr preferRelativeResize="0"/>
          <p:nvPr/>
        </p:nvPicPr>
        <p:blipFill>
          <a:blip r:embed="rId3">
            <a:alphaModFix/>
          </a:blip>
          <a:stretch>
            <a:fillRect/>
          </a:stretch>
        </p:blipFill>
        <p:spPr>
          <a:xfrm>
            <a:off x="126224" y="485750"/>
            <a:ext cx="4973324" cy="3771375"/>
          </a:xfrm>
          <a:prstGeom prst="rect">
            <a:avLst/>
          </a:prstGeom>
          <a:noFill/>
          <a:ln w="19050" cap="flat" cmpd="sng">
            <a:solidFill>
              <a:schemeClr val="dk2"/>
            </a:solidFill>
            <a:prstDash val="solid"/>
            <a:round/>
            <a:headEnd type="none" w="sm" len="sm"/>
            <a:tailEnd type="none" w="sm" len="sm"/>
          </a:ln>
        </p:spPr>
      </p:pic>
      <p:sp>
        <p:nvSpPr>
          <p:cNvPr id="268" name="Google Shape;268;p39"/>
          <p:cNvSpPr txBox="1">
            <a:spLocks noGrp="1"/>
          </p:cNvSpPr>
          <p:nvPr>
            <p:ph type="title" idx="4294967295"/>
          </p:nvPr>
        </p:nvSpPr>
        <p:spPr>
          <a:xfrm>
            <a:off x="5624663" y="664350"/>
            <a:ext cx="292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Experimental </a:t>
            </a:r>
            <a:r>
              <a:rPr lang="en" sz="2400">
                <a:solidFill>
                  <a:schemeClr val="dk1"/>
                </a:solidFill>
              </a:rPr>
              <a:t>Data</a:t>
            </a:r>
            <a:endParaRPr sz="2400">
              <a:solidFill>
                <a:schemeClr val="dk1"/>
              </a:solidFill>
            </a:endParaRPr>
          </a:p>
        </p:txBody>
      </p:sp>
      <p:pic>
        <p:nvPicPr>
          <p:cNvPr id="269" name="Google Shape;269;p39"/>
          <p:cNvPicPr preferRelativeResize="0"/>
          <p:nvPr/>
        </p:nvPicPr>
        <p:blipFill>
          <a:blip r:embed="rId4">
            <a:alphaModFix/>
          </a:blip>
          <a:stretch>
            <a:fillRect/>
          </a:stretch>
        </p:blipFill>
        <p:spPr>
          <a:xfrm>
            <a:off x="5251961" y="1328450"/>
            <a:ext cx="3667125" cy="20859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0"/>
          <p:cNvSpPr txBox="1">
            <a:spLocks noGrp="1"/>
          </p:cNvSpPr>
          <p:nvPr>
            <p:ph type="title" idx="4294967295"/>
          </p:nvPr>
        </p:nvSpPr>
        <p:spPr>
          <a:xfrm>
            <a:off x="3199150" y="93625"/>
            <a:ext cx="2921700" cy="3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Experimental </a:t>
            </a:r>
            <a:r>
              <a:rPr lang="en" sz="2400">
                <a:solidFill>
                  <a:schemeClr val="dk1"/>
                </a:solidFill>
              </a:rPr>
              <a:t>Data</a:t>
            </a:r>
            <a:endParaRPr sz="2400">
              <a:solidFill>
                <a:schemeClr val="dk1"/>
              </a:solidFill>
            </a:endParaRPr>
          </a:p>
        </p:txBody>
      </p:sp>
      <p:pic>
        <p:nvPicPr>
          <p:cNvPr id="275" name="Google Shape;275;p40"/>
          <p:cNvPicPr preferRelativeResize="0"/>
          <p:nvPr/>
        </p:nvPicPr>
        <p:blipFill>
          <a:blip r:embed="rId3">
            <a:alphaModFix/>
          </a:blip>
          <a:stretch>
            <a:fillRect/>
          </a:stretch>
        </p:blipFill>
        <p:spPr>
          <a:xfrm>
            <a:off x="2586013" y="1550550"/>
            <a:ext cx="3971925" cy="1066800"/>
          </a:xfrm>
          <a:prstGeom prst="rect">
            <a:avLst/>
          </a:prstGeom>
          <a:noFill/>
          <a:ln w="19050" cap="flat" cmpd="sng">
            <a:solidFill>
              <a:schemeClr val="dk2"/>
            </a:solidFill>
            <a:prstDash val="solid"/>
            <a:round/>
            <a:headEnd type="none" w="sm" len="sm"/>
            <a:tailEnd type="none" w="sm" len="sm"/>
          </a:ln>
        </p:spPr>
      </p:pic>
      <p:pic>
        <p:nvPicPr>
          <p:cNvPr id="276" name="Google Shape;276;p40"/>
          <p:cNvPicPr preferRelativeResize="0"/>
          <p:nvPr/>
        </p:nvPicPr>
        <p:blipFill>
          <a:blip r:embed="rId4">
            <a:alphaModFix/>
          </a:blip>
          <a:stretch>
            <a:fillRect/>
          </a:stretch>
        </p:blipFill>
        <p:spPr>
          <a:xfrm>
            <a:off x="2586050" y="591091"/>
            <a:ext cx="3971925" cy="959459"/>
          </a:xfrm>
          <a:prstGeom prst="rect">
            <a:avLst/>
          </a:prstGeom>
          <a:noFill/>
          <a:ln w="19050" cap="flat" cmpd="sng">
            <a:solidFill>
              <a:schemeClr val="dk2"/>
            </a:solidFill>
            <a:prstDash val="solid"/>
            <a:round/>
            <a:headEnd type="none" w="sm" len="sm"/>
            <a:tailEnd type="none" w="sm" len="sm"/>
          </a:ln>
        </p:spPr>
      </p:pic>
      <p:pic>
        <p:nvPicPr>
          <p:cNvPr id="277" name="Google Shape;277;p40"/>
          <p:cNvPicPr preferRelativeResize="0"/>
          <p:nvPr/>
        </p:nvPicPr>
        <p:blipFill rotWithShape="1">
          <a:blip r:embed="rId5">
            <a:alphaModFix/>
          </a:blip>
          <a:srcRect r="35174"/>
          <a:stretch/>
        </p:blipFill>
        <p:spPr>
          <a:xfrm>
            <a:off x="1566250" y="3316488"/>
            <a:ext cx="2448551" cy="483321"/>
          </a:xfrm>
          <a:prstGeom prst="rect">
            <a:avLst/>
          </a:prstGeom>
          <a:noFill/>
          <a:ln w="19050" cap="flat" cmpd="sng">
            <a:solidFill>
              <a:schemeClr val="dk2"/>
            </a:solidFill>
            <a:prstDash val="solid"/>
            <a:round/>
            <a:headEnd type="none" w="sm" len="sm"/>
            <a:tailEnd type="none" w="sm" len="sm"/>
          </a:ln>
        </p:spPr>
      </p:pic>
      <p:pic>
        <p:nvPicPr>
          <p:cNvPr id="278" name="Google Shape;278;p40"/>
          <p:cNvPicPr preferRelativeResize="0"/>
          <p:nvPr/>
        </p:nvPicPr>
        <p:blipFill>
          <a:blip r:embed="rId6">
            <a:alphaModFix/>
          </a:blip>
          <a:stretch>
            <a:fillRect/>
          </a:stretch>
        </p:blipFill>
        <p:spPr>
          <a:xfrm>
            <a:off x="1566250" y="4037575"/>
            <a:ext cx="2448550" cy="433338"/>
          </a:xfrm>
          <a:prstGeom prst="rect">
            <a:avLst/>
          </a:prstGeom>
          <a:noFill/>
          <a:ln w="19050" cap="flat" cmpd="sng">
            <a:solidFill>
              <a:schemeClr val="dk2"/>
            </a:solidFill>
            <a:prstDash val="solid"/>
            <a:round/>
            <a:headEnd type="none" w="sm" len="sm"/>
            <a:tailEnd type="none" w="sm" len="sm"/>
          </a:ln>
        </p:spPr>
      </p:pic>
      <p:sp>
        <p:nvSpPr>
          <p:cNvPr id="279" name="Google Shape;279;p40"/>
          <p:cNvSpPr txBox="1">
            <a:spLocks noGrp="1"/>
          </p:cNvSpPr>
          <p:nvPr>
            <p:ph type="title" idx="4294967295"/>
          </p:nvPr>
        </p:nvSpPr>
        <p:spPr>
          <a:xfrm>
            <a:off x="3725650" y="2831300"/>
            <a:ext cx="1868700" cy="3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Model </a:t>
            </a:r>
            <a:r>
              <a:rPr lang="en" sz="2400">
                <a:solidFill>
                  <a:schemeClr val="dk1"/>
                </a:solidFill>
              </a:rPr>
              <a:t>Data</a:t>
            </a:r>
            <a:endParaRPr sz="2400">
              <a:solidFill>
                <a:schemeClr val="dk1"/>
              </a:solidFill>
            </a:endParaRPr>
          </a:p>
        </p:txBody>
      </p:sp>
      <p:sp>
        <p:nvSpPr>
          <p:cNvPr id="280" name="Google Shape;280;p40"/>
          <p:cNvSpPr txBox="1">
            <a:spLocks noGrp="1"/>
          </p:cNvSpPr>
          <p:nvPr>
            <p:ph type="title" idx="4294967295"/>
          </p:nvPr>
        </p:nvSpPr>
        <p:spPr>
          <a:xfrm>
            <a:off x="151400" y="3316500"/>
            <a:ext cx="1330200" cy="3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Lora"/>
                <a:ea typeface="Lora"/>
                <a:cs typeface="Lora"/>
                <a:sym typeface="Lora"/>
              </a:rPr>
              <a:t>PD at T1:</a:t>
            </a:r>
            <a:endParaRPr sz="2100">
              <a:solidFill>
                <a:schemeClr val="dk1"/>
              </a:solidFill>
              <a:latin typeface="Lora"/>
              <a:ea typeface="Lora"/>
              <a:cs typeface="Lora"/>
              <a:sym typeface="Lora"/>
            </a:endParaRPr>
          </a:p>
        </p:txBody>
      </p:sp>
      <p:sp>
        <p:nvSpPr>
          <p:cNvPr id="281" name="Google Shape;281;p40"/>
          <p:cNvSpPr txBox="1">
            <a:spLocks noGrp="1"/>
          </p:cNvSpPr>
          <p:nvPr>
            <p:ph type="title" idx="4294967295"/>
          </p:nvPr>
        </p:nvSpPr>
        <p:spPr>
          <a:xfrm>
            <a:off x="151400" y="4037575"/>
            <a:ext cx="1330200" cy="3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Lora"/>
                <a:ea typeface="Lora"/>
                <a:cs typeface="Lora"/>
                <a:sym typeface="Lora"/>
              </a:rPr>
              <a:t>PD at T2:</a:t>
            </a:r>
            <a:endParaRPr sz="2100">
              <a:solidFill>
                <a:schemeClr val="dk1"/>
              </a:solidFill>
              <a:latin typeface="Lora"/>
              <a:ea typeface="Lora"/>
              <a:cs typeface="Lora"/>
              <a:sym typeface="Lora"/>
            </a:endParaRPr>
          </a:p>
        </p:txBody>
      </p:sp>
      <p:pic>
        <p:nvPicPr>
          <p:cNvPr id="282" name="Google Shape;282;p40"/>
          <p:cNvPicPr preferRelativeResize="0"/>
          <p:nvPr/>
        </p:nvPicPr>
        <p:blipFill>
          <a:blip r:embed="rId7">
            <a:alphaModFix/>
          </a:blip>
          <a:stretch>
            <a:fillRect/>
          </a:stretch>
        </p:blipFill>
        <p:spPr>
          <a:xfrm>
            <a:off x="6328750" y="3316500"/>
            <a:ext cx="2551134" cy="458325"/>
          </a:xfrm>
          <a:prstGeom prst="rect">
            <a:avLst/>
          </a:prstGeom>
          <a:noFill/>
          <a:ln w="19050" cap="flat" cmpd="sng">
            <a:solidFill>
              <a:schemeClr val="dk2"/>
            </a:solidFill>
            <a:prstDash val="solid"/>
            <a:round/>
            <a:headEnd type="none" w="sm" len="sm"/>
            <a:tailEnd type="none" w="sm" len="sm"/>
          </a:ln>
        </p:spPr>
      </p:pic>
      <p:sp>
        <p:nvSpPr>
          <p:cNvPr id="283" name="Google Shape;283;p40"/>
          <p:cNvSpPr txBox="1">
            <a:spLocks noGrp="1"/>
          </p:cNvSpPr>
          <p:nvPr>
            <p:ph type="title" idx="4294967295"/>
          </p:nvPr>
        </p:nvSpPr>
        <p:spPr>
          <a:xfrm>
            <a:off x="4684753" y="3363000"/>
            <a:ext cx="1644000" cy="3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Lora"/>
                <a:ea typeface="Lora"/>
                <a:cs typeface="Lora"/>
                <a:sym typeface="Lora"/>
              </a:rPr>
              <a:t>MSA at T1:</a:t>
            </a:r>
            <a:endParaRPr sz="2100">
              <a:solidFill>
                <a:schemeClr val="dk1"/>
              </a:solidFill>
              <a:latin typeface="Lora"/>
              <a:ea typeface="Lora"/>
              <a:cs typeface="Lora"/>
              <a:sym typeface="Lora"/>
            </a:endParaRPr>
          </a:p>
        </p:txBody>
      </p:sp>
      <p:pic>
        <p:nvPicPr>
          <p:cNvPr id="284" name="Google Shape;284;p40"/>
          <p:cNvPicPr preferRelativeResize="0"/>
          <p:nvPr/>
        </p:nvPicPr>
        <p:blipFill>
          <a:blip r:embed="rId8">
            <a:alphaModFix/>
          </a:blip>
          <a:stretch>
            <a:fillRect/>
          </a:stretch>
        </p:blipFill>
        <p:spPr>
          <a:xfrm>
            <a:off x="6328750" y="3980375"/>
            <a:ext cx="2507084" cy="458325"/>
          </a:xfrm>
          <a:prstGeom prst="rect">
            <a:avLst/>
          </a:prstGeom>
          <a:noFill/>
          <a:ln w="19050" cap="flat" cmpd="sng">
            <a:solidFill>
              <a:schemeClr val="dk2"/>
            </a:solidFill>
            <a:prstDash val="solid"/>
            <a:round/>
            <a:headEnd type="none" w="sm" len="sm"/>
            <a:tailEnd type="none" w="sm" len="sm"/>
          </a:ln>
        </p:spPr>
      </p:pic>
      <p:sp>
        <p:nvSpPr>
          <p:cNvPr id="285" name="Google Shape;285;p40"/>
          <p:cNvSpPr txBox="1">
            <a:spLocks noGrp="1"/>
          </p:cNvSpPr>
          <p:nvPr>
            <p:ph type="title" idx="4294967295"/>
          </p:nvPr>
        </p:nvSpPr>
        <p:spPr>
          <a:xfrm>
            <a:off x="4684753" y="4037575"/>
            <a:ext cx="1644000" cy="3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Lora"/>
                <a:ea typeface="Lora"/>
                <a:cs typeface="Lora"/>
                <a:sym typeface="Lora"/>
              </a:rPr>
              <a:t>MSA at T2:</a:t>
            </a:r>
            <a:endParaRPr sz="2100">
              <a:solidFill>
                <a:schemeClr val="dk1"/>
              </a:solidFill>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title"/>
          </p:nvPr>
        </p:nvSpPr>
        <p:spPr>
          <a:xfrm>
            <a:off x="772625" y="114157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Overall </a:t>
            </a:r>
            <a:r>
              <a:rPr lang="en"/>
              <a:t>Conclusions</a:t>
            </a:r>
            <a:endParaRPr/>
          </a:p>
        </p:txBody>
      </p:sp>
      <p:sp>
        <p:nvSpPr>
          <p:cNvPr id="291" name="Google Shape;291;p41"/>
          <p:cNvSpPr txBox="1">
            <a:spLocks noGrp="1"/>
          </p:cNvSpPr>
          <p:nvPr>
            <p:ph type="body" idx="1"/>
          </p:nvPr>
        </p:nvSpPr>
        <p:spPr>
          <a:xfrm>
            <a:off x="772625" y="1796325"/>
            <a:ext cx="7717800" cy="2205600"/>
          </a:xfrm>
          <a:prstGeom prst="rect">
            <a:avLst/>
          </a:prstGeom>
        </p:spPr>
        <p:txBody>
          <a:bodyPr spcFirstLastPara="1" wrap="square" lIns="91425" tIns="91425" rIns="91425" bIns="91425" anchor="t" anchorCtr="0">
            <a:noAutofit/>
          </a:bodyPr>
          <a:lstStyle/>
          <a:p>
            <a:pPr marL="457200" lvl="0" indent="-355600" algn="ctr" rtl="0">
              <a:lnSpc>
                <a:spcPct val="200000"/>
              </a:lnSpc>
              <a:spcBef>
                <a:spcPts val="0"/>
              </a:spcBef>
              <a:spcAft>
                <a:spcPts val="0"/>
              </a:spcAft>
              <a:buSzPts val="2000"/>
              <a:buFont typeface="Lora Medium"/>
              <a:buChar char="●"/>
            </a:pPr>
            <a:r>
              <a:rPr lang="en" sz="1800">
                <a:latin typeface="Lora Medium"/>
                <a:ea typeface="Lora Medium"/>
                <a:cs typeface="Lora Medium"/>
                <a:sym typeface="Lora Medium"/>
              </a:rPr>
              <a:t>Competition between neurons -&gt; ✓</a:t>
            </a:r>
            <a:endParaRPr sz="1800">
              <a:latin typeface="Lora Medium"/>
              <a:ea typeface="Lora Medium"/>
              <a:cs typeface="Lora Medium"/>
              <a:sym typeface="Lora Medium"/>
            </a:endParaRPr>
          </a:p>
          <a:p>
            <a:pPr marL="457200" lvl="0" indent="-342900" algn="ctr" rtl="0">
              <a:lnSpc>
                <a:spcPct val="200000"/>
              </a:lnSpc>
              <a:spcBef>
                <a:spcPts val="0"/>
              </a:spcBef>
              <a:spcAft>
                <a:spcPts val="0"/>
              </a:spcAft>
              <a:buSzPts val="1800"/>
              <a:buFont typeface="Lora Medium"/>
              <a:buChar char="●"/>
            </a:pPr>
            <a:r>
              <a:rPr lang="en" sz="1800">
                <a:latin typeface="Lora Medium"/>
                <a:ea typeface="Lora Medium"/>
                <a:cs typeface="Lora Medium"/>
                <a:sym typeface="Lora Medium"/>
              </a:rPr>
              <a:t>Third inhibitory signal -&gt; ✗</a:t>
            </a:r>
            <a:endParaRPr sz="1800">
              <a:latin typeface="Lora Medium"/>
              <a:ea typeface="Lora Medium"/>
              <a:cs typeface="Lora Medium"/>
              <a:sym typeface="Lora Medium"/>
            </a:endParaRPr>
          </a:p>
          <a:p>
            <a:pPr marL="457200" lvl="0" indent="-342900" algn="ctr" rtl="0">
              <a:lnSpc>
                <a:spcPct val="200000"/>
              </a:lnSpc>
              <a:spcBef>
                <a:spcPts val="0"/>
              </a:spcBef>
              <a:spcAft>
                <a:spcPts val="0"/>
              </a:spcAft>
              <a:buSzPts val="1800"/>
              <a:buFont typeface="Lora Medium"/>
              <a:buChar char="●"/>
            </a:pPr>
            <a:r>
              <a:rPr lang="en" sz="1800">
                <a:latin typeface="Lora Medium"/>
                <a:ea typeface="Lora Medium"/>
                <a:cs typeface="Lora Medium"/>
                <a:sym typeface="Lora Medium"/>
              </a:rPr>
              <a:t>Noisy accumulation of information -&gt; ✓</a:t>
            </a:r>
            <a:endParaRPr sz="1800">
              <a:latin typeface="Lora Medium"/>
              <a:ea typeface="Lora Medium"/>
              <a:cs typeface="Lora Medium"/>
              <a:sym typeface="Lora Medium"/>
            </a:endParaRPr>
          </a:p>
          <a:p>
            <a:pPr marL="457200" lvl="0" indent="-342900" algn="ctr" rtl="0">
              <a:lnSpc>
                <a:spcPct val="200000"/>
              </a:lnSpc>
              <a:spcBef>
                <a:spcPts val="0"/>
              </a:spcBef>
              <a:spcAft>
                <a:spcPts val="0"/>
              </a:spcAft>
              <a:buSzPts val="1800"/>
              <a:buFont typeface="Lora Medium"/>
              <a:buChar char="●"/>
            </a:pPr>
            <a:r>
              <a:rPr lang="en" sz="1800">
                <a:latin typeface="Lora Medium"/>
                <a:ea typeface="Lora Medium"/>
                <a:cs typeface="Lora Medium"/>
                <a:sym typeface="Lora Medium"/>
              </a:rPr>
              <a:t>More research necessary</a:t>
            </a:r>
            <a:endParaRPr sz="1800">
              <a:latin typeface="Lora Medium"/>
              <a:ea typeface="Lora Medium"/>
              <a:cs typeface="Lora Medium"/>
              <a:sym typeface="Lora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297" name="Google Shape;297;p42"/>
          <p:cNvSpPr txBox="1">
            <a:spLocks noGrp="1"/>
          </p:cNvSpPr>
          <p:nvPr>
            <p:ph type="subTitle" idx="1"/>
          </p:nvPr>
        </p:nvSpPr>
        <p:spPr>
          <a:xfrm>
            <a:off x="1155550" y="1506400"/>
            <a:ext cx="6598800" cy="2778600"/>
          </a:xfrm>
          <a:prstGeom prst="rect">
            <a:avLst/>
          </a:prstGeom>
        </p:spPr>
        <p:txBody>
          <a:bodyPr spcFirstLastPara="1" wrap="square" lIns="91425" tIns="91425" rIns="91425" bIns="91425" anchor="t" anchorCtr="0">
            <a:noAutofit/>
          </a:bodyPr>
          <a:lstStyle/>
          <a:p>
            <a:pPr marL="457200" lvl="0" indent="-203200" algn="l" rtl="0">
              <a:spcBef>
                <a:spcPts val="0"/>
              </a:spcBef>
              <a:spcAft>
                <a:spcPts val="0"/>
              </a:spcAft>
              <a:buClr>
                <a:schemeClr val="dk2"/>
              </a:buClr>
              <a:buSzPts val="1400"/>
              <a:buChar char="●"/>
            </a:pPr>
            <a:r>
              <a:rPr lang="en" b="1">
                <a:latin typeface="Raleway"/>
                <a:ea typeface="Raleway"/>
                <a:cs typeface="Raleway"/>
                <a:sym typeface="Raleway"/>
              </a:rPr>
              <a:t>Brooks, Sarah H et al. “Slowed Prosaccades and Increased Antisaccade Errors As a Potential Behavioral Biomarker of Multiple System Atrophy.” Frontiers in neurology vol. 8 261. 20 Jun. 2017, doi:10.3389/fneur.2017.00261</a:t>
            </a:r>
            <a:endParaRPr/>
          </a:p>
          <a:p>
            <a:pPr marL="457200" lvl="0" indent="-203200" algn="l" rtl="0">
              <a:spcBef>
                <a:spcPts val="0"/>
              </a:spcBef>
              <a:spcAft>
                <a:spcPts val="0"/>
              </a:spcAft>
              <a:buClr>
                <a:schemeClr val="dk2"/>
              </a:buClr>
              <a:buSzPts val="1400"/>
              <a:buFont typeface="Raleway"/>
              <a:buChar char="●"/>
            </a:pPr>
            <a:r>
              <a:rPr lang="en" b="1">
                <a:latin typeface="Raleway"/>
                <a:ea typeface="Raleway"/>
                <a:cs typeface="Raleway"/>
                <a:sym typeface="Raleway"/>
              </a:rPr>
              <a:t>Cutsuridis, Vassilis et al. “Antisaccade performance in schizophrenia: a neural model of decision making in the superior colliculus.” Frontiers in neuroscience vol. 8 13. 11 Feb. 2014, doi:10.3389/fnins.2014.00013</a:t>
            </a:r>
            <a:endParaRPr b="1">
              <a:latin typeface="Raleway"/>
              <a:ea typeface="Raleway"/>
              <a:cs typeface="Raleway"/>
              <a:sym typeface="Raleway"/>
            </a:endParaRPr>
          </a:p>
          <a:p>
            <a:pPr marL="457200" lvl="0" indent="-203200" algn="l" rtl="0">
              <a:spcBef>
                <a:spcPts val="0"/>
              </a:spcBef>
              <a:spcAft>
                <a:spcPts val="0"/>
              </a:spcAft>
              <a:buClr>
                <a:schemeClr val="dk2"/>
              </a:buClr>
              <a:buSzPts val="1400"/>
              <a:buFont typeface="Raleway"/>
              <a:buChar char="●"/>
            </a:pPr>
            <a:r>
              <a:rPr lang="en" b="1">
                <a:latin typeface="Raleway"/>
                <a:ea typeface="Raleway"/>
                <a:cs typeface="Raleway"/>
                <a:sym typeface="Raleway"/>
              </a:rPr>
              <a:t>Noorani, I, and R H S Carpenter. “Antisaccades as decisions: LATER model predicts latency distributions and error responses.” The European journal of neuroscience vol. 37,2 (2013): 330-8. doi:10.1111/ejn.12025</a:t>
            </a:r>
            <a:endParaRPr b="1">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p:nvPr/>
        </p:nvSpPr>
        <p:spPr>
          <a:xfrm>
            <a:off x="2991875" y="1265250"/>
            <a:ext cx="301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Medium"/>
              <a:ea typeface="Raleway Medium"/>
              <a:cs typeface="Raleway Medium"/>
              <a:sym typeface="Raleway Medium"/>
            </a:endParaRPr>
          </a:p>
        </p:txBody>
      </p:sp>
      <p:sp>
        <p:nvSpPr>
          <p:cNvPr id="303" name="Google Shape;303;p43"/>
          <p:cNvSpPr txBox="1">
            <a:spLocks noGrp="1"/>
          </p:cNvSpPr>
          <p:nvPr>
            <p:ph type="title" idx="4294967295"/>
          </p:nvPr>
        </p:nvSpPr>
        <p:spPr>
          <a:xfrm>
            <a:off x="2509200" y="567175"/>
            <a:ext cx="4125600" cy="42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800">
                <a:solidFill>
                  <a:schemeClr val="dk1"/>
                </a:solidFill>
              </a:rPr>
              <a:t>Thank </a:t>
            </a:r>
            <a:endParaRPr sz="7800">
              <a:solidFill>
                <a:schemeClr val="dk1"/>
              </a:solidFill>
            </a:endParaRPr>
          </a:p>
          <a:p>
            <a:pPr marL="0" lvl="0" indent="0" algn="ctr" rtl="0">
              <a:spcBef>
                <a:spcPts val="0"/>
              </a:spcBef>
              <a:spcAft>
                <a:spcPts val="0"/>
              </a:spcAft>
              <a:buNone/>
            </a:pPr>
            <a:r>
              <a:rPr lang="en" sz="7800"/>
              <a:t>You!</a:t>
            </a:r>
            <a:endParaRPr sz="7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713100" y="33947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ora"/>
                <a:ea typeface="Lora"/>
                <a:cs typeface="Lora"/>
                <a:sym typeface="Lora"/>
              </a:rPr>
              <a:t>The </a:t>
            </a:r>
            <a:r>
              <a:rPr lang="en">
                <a:solidFill>
                  <a:schemeClr val="dk1"/>
                </a:solidFill>
                <a:latin typeface="Lora"/>
                <a:ea typeface="Lora"/>
                <a:cs typeface="Lora"/>
                <a:sym typeface="Lora"/>
              </a:rPr>
              <a:t>Antisaccade </a:t>
            </a:r>
            <a:r>
              <a:rPr lang="en">
                <a:latin typeface="Lora"/>
                <a:ea typeface="Lora"/>
                <a:cs typeface="Lora"/>
                <a:sym typeface="Lora"/>
              </a:rPr>
              <a:t>Task</a:t>
            </a:r>
            <a:endParaRPr>
              <a:latin typeface="Lora"/>
              <a:ea typeface="Lora"/>
              <a:cs typeface="Lora"/>
              <a:sym typeface="Lora"/>
            </a:endParaRPr>
          </a:p>
        </p:txBody>
      </p:sp>
      <p:pic>
        <p:nvPicPr>
          <p:cNvPr id="182" name="Google Shape;182;p30"/>
          <p:cNvPicPr preferRelativeResize="0"/>
          <p:nvPr/>
        </p:nvPicPr>
        <p:blipFill>
          <a:blip r:embed="rId3">
            <a:alphaModFix/>
          </a:blip>
          <a:stretch>
            <a:fillRect/>
          </a:stretch>
        </p:blipFill>
        <p:spPr>
          <a:xfrm>
            <a:off x="1614738" y="1246150"/>
            <a:ext cx="5914525" cy="3326926"/>
          </a:xfrm>
          <a:prstGeom prst="rect">
            <a:avLst/>
          </a:prstGeom>
          <a:noFill/>
          <a:ln w="76200" cap="flat" cmpd="sng">
            <a:solidFill>
              <a:schemeClr val="dk2"/>
            </a:solidFill>
            <a:prstDash val="solid"/>
            <a:round/>
            <a:headEnd type="none" w="sm" len="sm"/>
            <a:tailEnd type="none" w="sm" len="sm"/>
          </a:ln>
        </p:spPr>
      </p:pic>
      <p:pic>
        <p:nvPicPr>
          <p:cNvPr id="183" name="Google Shape;183;p30"/>
          <p:cNvPicPr preferRelativeResize="0"/>
          <p:nvPr/>
        </p:nvPicPr>
        <p:blipFill>
          <a:blip r:embed="rId4">
            <a:alphaModFix/>
          </a:blip>
          <a:stretch>
            <a:fillRect/>
          </a:stretch>
        </p:blipFill>
        <p:spPr>
          <a:xfrm>
            <a:off x="3464770" y="2204748"/>
            <a:ext cx="129975" cy="130000"/>
          </a:xfrm>
          <a:prstGeom prst="rect">
            <a:avLst/>
          </a:prstGeom>
          <a:noFill/>
          <a:ln>
            <a:noFill/>
          </a:ln>
        </p:spPr>
      </p:pic>
      <p:pic>
        <p:nvPicPr>
          <p:cNvPr id="184" name="Google Shape;184;p30"/>
          <p:cNvPicPr preferRelativeResize="0"/>
          <p:nvPr/>
        </p:nvPicPr>
        <p:blipFill>
          <a:blip r:embed="rId4">
            <a:alphaModFix/>
          </a:blip>
          <a:stretch>
            <a:fillRect/>
          </a:stretch>
        </p:blipFill>
        <p:spPr>
          <a:xfrm>
            <a:off x="6424824" y="2204757"/>
            <a:ext cx="129975" cy="1299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713100" y="8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ora"/>
                <a:ea typeface="Lora"/>
                <a:cs typeface="Lora"/>
                <a:sym typeface="Lora"/>
              </a:rPr>
              <a:t>Performance </a:t>
            </a:r>
            <a:r>
              <a:rPr lang="en">
                <a:latin typeface="Lora"/>
                <a:ea typeface="Lora"/>
                <a:cs typeface="Lora"/>
                <a:sym typeface="Lora"/>
              </a:rPr>
              <a:t>in Schizophrenia Patients</a:t>
            </a:r>
            <a:endParaRPr>
              <a:latin typeface="Lora"/>
              <a:ea typeface="Lora"/>
              <a:cs typeface="Lora"/>
              <a:sym typeface="Lora"/>
            </a:endParaRPr>
          </a:p>
        </p:txBody>
      </p:sp>
      <p:pic>
        <p:nvPicPr>
          <p:cNvPr id="190" name="Google Shape;190;p31"/>
          <p:cNvPicPr preferRelativeResize="0"/>
          <p:nvPr/>
        </p:nvPicPr>
        <p:blipFill>
          <a:blip r:embed="rId3">
            <a:alphaModFix/>
          </a:blip>
          <a:stretch>
            <a:fillRect/>
          </a:stretch>
        </p:blipFill>
        <p:spPr>
          <a:xfrm>
            <a:off x="1800063" y="748600"/>
            <a:ext cx="5543874" cy="2203100"/>
          </a:xfrm>
          <a:prstGeom prst="rect">
            <a:avLst/>
          </a:prstGeom>
          <a:noFill/>
          <a:ln w="19050" cap="flat" cmpd="sng">
            <a:solidFill>
              <a:schemeClr val="dk2"/>
            </a:solidFill>
            <a:prstDash val="solid"/>
            <a:round/>
            <a:headEnd type="none" w="sm" len="sm"/>
            <a:tailEnd type="none" w="sm" len="sm"/>
          </a:ln>
        </p:spPr>
      </p:pic>
      <p:pic>
        <p:nvPicPr>
          <p:cNvPr id="191" name="Google Shape;191;p31"/>
          <p:cNvPicPr preferRelativeResize="0"/>
          <p:nvPr/>
        </p:nvPicPr>
        <p:blipFill>
          <a:blip r:embed="rId4">
            <a:alphaModFix/>
          </a:blip>
          <a:stretch>
            <a:fillRect/>
          </a:stretch>
        </p:blipFill>
        <p:spPr>
          <a:xfrm>
            <a:off x="1297751" y="3155251"/>
            <a:ext cx="6717944" cy="1618950"/>
          </a:xfrm>
          <a:prstGeom prst="rect">
            <a:avLst/>
          </a:prstGeom>
          <a:noFill/>
          <a:ln w="19050" cap="flat" cmpd="sng">
            <a:solidFill>
              <a:schemeClr val="dk2"/>
            </a:solidFill>
            <a:prstDash val="solid"/>
            <a:round/>
            <a:headEnd type="none" w="sm" len="sm"/>
            <a:tailEnd type="none" w="sm" len="sm"/>
          </a:ln>
        </p:spPr>
      </p:pic>
      <p:sp>
        <p:nvSpPr>
          <p:cNvPr id="192" name="Google Shape;192;p31"/>
          <p:cNvSpPr txBox="1"/>
          <p:nvPr/>
        </p:nvSpPr>
        <p:spPr>
          <a:xfrm>
            <a:off x="7264200" y="4774188"/>
            <a:ext cx="187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ora"/>
                <a:ea typeface="Lora"/>
                <a:cs typeface="Lora"/>
                <a:sym typeface="Lora"/>
              </a:rPr>
              <a:t>(Cutsuridis et. al., 2014)</a:t>
            </a:r>
            <a:endParaRPr sz="1200">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197" name="Google Shape;197;p32"/>
          <p:cNvGrpSpPr/>
          <p:nvPr/>
        </p:nvGrpSpPr>
        <p:grpSpPr>
          <a:xfrm>
            <a:off x="4394856" y="372127"/>
            <a:ext cx="3972550" cy="4399225"/>
            <a:chOff x="4262931" y="712965"/>
            <a:chExt cx="3972550" cy="4399225"/>
          </a:xfrm>
        </p:grpSpPr>
        <p:pic>
          <p:nvPicPr>
            <p:cNvPr id="198" name="Google Shape;198;p32"/>
            <p:cNvPicPr preferRelativeResize="0"/>
            <p:nvPr/>
          </p:nvPicPr>
          <p:blipFill rotWithShape="1">
            <a:blip r:embed="rId3">
              <a:alphaModFix/>
            </a:blip>
            <a:srcRect l="2936" r="2936"/>
            <a:stretch/>
          </p:blipFill>
          <p:spPr>
            <a:xfrm rot="5400000">
              <a:off x="4049594" y="926302"/>
              <a:ext cx="4399225" cy="3972550"/>
            </a:xfrm>
            <a:prstGeom prst="rect">
              <a:avLst/>
            </a:prstGeom>
            <a:noFill/>
            <a:ln>
              <a:noFill/>
            </a:ln>
          </p:spPr>
        </p:pic>
        <p:sp>
          <p:nvSpPr>
            <p:cNvPr id="199" name="Google Shape;199;p32"/>
            <p:cNvSpPr/>
            <p:nvPr/>
          </p:nvSpPr>
          <p:spPr>
            <a:xfrm rot="10800000">
              <a:off x="4894303" y="1811775"/>
              <a:ext cx="2678100" cy="267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32"/>
          <p:cNvGrpSpPr/>
          <p:nvPr/>
        </p:nvGrpSpPr>
        <p:grpSpPr>
          <a:xfrm>
            <a:off x="776589" y="954701"/>
            <a:ext cx="4177099" cy="3771950"/>
            <a:chOff x="644664" y="1295538"/>
            <a:chExt cx="4177099" cy="3771950"/>
          </a:xfrm>
        </p:grpSpPr>
        <p:pic>
          <p:nvPicPr>
            <p:cNvPr id="201" name="Google Shape;201;p32"/>
            <p:cNvPicPr preferRelativeResize="0"/>
            <p:nvPr/>
          </p:nvPicPr>
          <p:blipFill rotWithShape="1">
            <a:blip r:embed="rId4">
              <a:alphaModFix/>
            </a:blip>
            <a:srcRect l="6340" r="6331"/>
            <a:stretch/>
          </p:blipFill>
          <p:spPr>
            <a:xfrm>
              <a:off x="644664" y="1295538"/>
              <a:ext cx="4177099" cy="3771950"/>
            </a:xfrm>
            <a:prstGeom prst="rect">
              <a:avLst/>
            </a:prstGeom>
            <a:noFill/>
            <a:ln>
              <a:noFill/>
            </a:ln>
          </p:spPr>
        </p:pic>
        <p:sp>
          <p:nvSpPr>
            <p:cNvPr id="202" name="Google Shape;202;p32"/>
            <p:cNvSpPr/>
            <p:nvPr/>
          </p:nvSpPr>
          <p:spPr>
            <a:xfrm>
              <a:off x="1571575" y="1900575"/>
              <a:ext cx="2678100" cy="267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32"/>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Two </a:t>
            </a:r>
            <a:r>
              <a:rPr lang="en"/>
              <a:t>Theories</a:t>
            </a:r>
            <a:endParaRPr/>
          </a:p>
        </p:txBody>
      </p:sp>
      <p:sp>
        <p:nvSpPr>
          <p:cNvPr id="204" name="Google Shape;204;p32"/>
          <p:cNvSpPr txBox="1">
            <a:spLocks noGrp="1"/>
          </p:cNvSpPr>
          <p:nvPr>
            <p:ph type="subTitle" idx="1"/>
          </p:nvPr>
        </p:nvSpPr>
        <p:spPr>
          <a:xfrm>
            <a:off x="1936425" y="2336063"/>
            <a:ext cx="2235600" cy="146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latin typeface="Lora Medium"/>
                <a:ea typeface="Lora Medium"/>
                <a:cs typeface="Lora Medium"/>
                <a:sym typeface="Lora Medium"/>
              </a:rPr>
              <a:t>A third top-down inhibitory signal </a:t>
            </a:r>
            <a:endParaRPr sz="2300">
              <a:latin typeface="Lora Medium"/>
              <a:ea typeface="Lora Medium"/>
              <a:cs typeface="Lora Medium"/>
              <a:sym typeface="Lora Medium"/>
            </a:endParaRPr>
          </a:p>
        </p:txBody>
      </p:sp>
      <p:sp>
        <p:nvSpPr>
          <p:cNvPr id="205" name="Google Shape;205;p32"/>
          <p:cNvSpPr txBox="1">
            <a:spLocks noGrp="1"/>
          </p:cNvSpPr>
          <p:nvPr>
            <p:ph type="subTitle" idx="2"/>
          </p:nvPr>
        </p:nvSpPr>
        <p:spPr>
          <a:xfrm>
            <a:off x="2054700" y="1905888"/>
            <a:ext cx="1975800" cy="4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rPr>
              <a:t>One</a:t>
            </a:r>
            <a:endParaRPr>
              <a:solidFill>
                <a:srgbClr val="FF0000"/>
              </a:solidFill>
            </a:endParaRPr>
          </a:p>
        </p:txBody>
      </p:sp>
      <p:sp>
        <p:nvSpPr>
          <p:cNvPr id="206" name="Google Shape;206;p32"/>
          <p:cNvSpPr txBox="1">
            <a:spLocks noGrp="1"/>
          </p:cNvSpPr>
          <p:nvPr>
            <p:ph type="subTitle" idx="3"/>
          </p:nvPr>
        </p:nvSpPr>
        <p:spPr>
          <a:xfrm>
            <a:off x="5086775" y="2244113"/>
            <a:ext cx="2588700" cy="16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Lora Medium"/>
                <a:ea typeface="Lora Medium"/>
                <a:cs typeface="Lora Medium"/>
                <a:sym typeface="Lora Medium"/>
              </a:rPr>
              <a:t>Competition between prosaccade and antisaccade neurons</a:t>
            </a:r>
            <a:endParaRPr sz="2000">
              <a:latin typeface="Lora Medium"/>
              <a:ea typeface="Lora Medium"/>
              <a:cs typeface="Lora Medium"/>
              <a:sym typeface="Lora Medium"/>
            </a:endParaRPr>
          </a:p>
        </p:txBody>
      </p:sp>
      <p:sp>
        <p:nvSpPr>
          <p:cNvPr id="207" name="Google Shape;207;p32"/>
          <p:cNvSpPr txBox="1">
            <a:spLocks noGrp="1"/>
          </p:cNvSpPr>
          <p:nvPr>
            <p:ph type="subTitle" idx="4"/>
          </p:nvPr>
        </p:nvSpPr>
        <p:spPr>
          <a:xfrm>
            <a:off x="5393227" y="1905888"/>
            <a:ext cx="1975800" cy="4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Two</a:t>
            </a:r>
            <a:endParaRPr/>
          </a:p>
        </p:txBody>
      </p:sp>
      <p:sp>
        <p:nvSpPr>
          <p:cNvPr id="208" name="Google Shape;208;p32"/>
          <p:cNvSpPr txBox="1"/>
          <p:nvPr/>
        </p:nvSpPr>
        <p:spPr>
          <a:xfrm>
            <a:off x="1836825" y="4357363"/>
            <a:ext cx="243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ora"/>
                <a:ea typeface="Lora"/>
                <a:cs typeface="Lora"/>
                <a:sym typeface="Lora"/>
              </a:rPr>
              <a:t>(Noorani and Carpenter, 2013)</a:t>
            </a:r>
            <a:endParaRPr sz="1200">
              <a:latin typeface="Lora"/>
              <a:ea typeface="Lora"/>
              <a:cs typeface="Lora"/>
              <a:sym typeface="Lora"/>
            </a:endParaRPr>
          </a:p>
        </p:txBody>
      </p:sp>
      <p:sp>
        <p:nvSpPr>
          <p:cNvPr id="209" name="Google Shape;209;p32"/>
          <p:cNvSpPr txBox="1"/>
          <p:nvPr/>
        </p:nvSpPr>
        <p:spPr>
          <a:xfrm>
            <a:off x="5441225" y="4357363"/>
            <a:ext cx="187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ora"/>
                <a:ea typeface="Lora"/>
                <a:cs typeface="Lora"/>
                <a:sym typeface="Lora"/>
              </a:rPr>
              <a:t>(Cutsuridis et. al., 2014)</a:t>
            </a:r>
            <a:endParaRPr sz="1200">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3090300" y="0"/>
            <a:ext cx="29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Implementation</a:t>
            </a:r>
            <a:endParaRPr/>
          </a:p>
        </p:txBody>
      </p:sp>
      <p:pic>
        <p:nvPicPr>
          <p:cNvPr id="215" name="Google Shape;215;p33"/>
          <p:cNvPicPr preferRelativeResize="0"/>
          <p:nvPr/>
        </p:nvPicPr>
        <p:blipFill>
          <a:blip r:embed="rId3">
            <a:alphaModFix/>
          </a:blip>
          <a:stretch>
            <a:fillRect/>
          </a:stretch>
        </p:blipFill>
        <p:spPr>
          <a:xfrm>
            <a:off x="1730325" y="639073"/>
            <a:ext cx="5683349" cy="2401300"/>
          </a:xfrm>
          <a:prstGeom prst="rect">
            <a:avLst/>
          </a:prstGeom>
          <a:noFill/>
          <a:ln w="19050" cap="flat" cmpd="sng">
            <a:solidFill>
              <a:schemeClr val="dk2"/>
            </a:solidFill>
            <a:prstDash val="solid"/>
            <a:round/>
            <a:headEnd type="none" w="sm" len="sm"/>
            <a:tailEnd type="none" w="sm" len="sm"/>
          </a:ln>
        </p:spPr>
      </p:pic>
      <p:pic>
        <p:nvPicPr>
          <p:cNvPr id="216" name="Google Shape;216;p33"/>
          <p:cNvPicPr preferRelativeResize="0"/>
          <p:nvPr/>
        </p:nvPicPr>
        <p:blipFill rotWithShape="1">
          <a:blip r:embed="rId4">
            <a:alphaModFix/>
          </a:blip>
          <a:srcRect b="69242"/>
          <a:stretch/>
        </p:blipFill>
        <p:spPr>
          <a:xfrm>
            <a:off x="1730325" y="3244800"/>
            <a:ext cx="5683351" cy="174809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4"/>
          <p:cNvPicPr preferRelativeResize="0"/>
          <p:nvPr/>
        </p:nvPicPr>
        <p:blipFill>
          <a:blip r:embed="rId3">
            <a:alphaModFix/>
          </a:blip>
          <a:stretch>
            <a:fillRect/>
          </a:stretch>
        </p:blipFill>
        <p:spPr>
          <a:xfrm>
            <a:off x="1577650" y="119700"/>
            <a:ext cx="5988701" cy="949917"/>
          </a:xfrm>
          <a:prstGeom prst="rect">
            <a:avLst/>
          </a:prstGeom>
          <a:noFill/>
          <a:ln w="19050" cap="flat" cmpd="sng">
            <a:solidFill>
              <a:schemeClr val="dk2"/>
            </a:solidFill>
            <a:prstDash val="solid"/>
            <a:round/>
            <a:headEnd type="none" w="sm" len="sm"/>
            <a:tailEnd type="none" w="sm" len="sm"/>
          </a:ln>
        </p:spPr>
      </p:pic>
      <p:pic>
        <p:nvPicPr>
          <p:cNvPr id="222" name="Google Shape;222;p34"/>
          <p:cNvPicPr preferRelativeResize="0"/>
          <p:nvPr/>
        </p:nvPicPr>
        <p:blipFill>
          <a:blip r:embed="rId4">
            <a:alphaModFix/>
          </a:blip>
          <a:stretch>
            <a:fillRect/>
          </a:stretch>
        </p:blipFill>
        <p:spPr>
          <a:xfrm>
            <a:off x="3217272" y="1223740"/>
            <a:ext cx="2709455" cy="675793"/>
          </a:xfrm>
          <a:prstGeom prst="rect">
            <a:avLst/>
          </a:prstGeom>
          <a:noFill/>
          <a:ln w="19050" cap="flat" cmpd="sng">
            <a:solidFill>
              <a:schemeClr val="dk2"/>
            </a:solidFill>
            <a:prstDash val="solid"/>
            <a:round/>
            <a:headEnd type="none" w="sm" len="sm"/>
            <a:tailEnd type="none" w="sm" len="sm"/>
          </a:ln>
        </p:spPr>
      </p:pic>
      <p:pic>
        <p:nvPicPr>
          <p:cNvPr id="223" name="Google Shape;223;p34"/>
          <p:cNvPicPr preferRelativeResize="0"/>
          <p:nvPr/>
        </p:nvPicPr>
        <p:blipFill>
          <a:blip r:embed="rId5">
            <a:alphaModFix/>
          </a:blip>
          <a:stretch>
            <a:fillRect/>
          </a:stretch>
        </p:blipFill>
        <p:spPr>
          <a:xfrm>
            <a:off x="2152299" y="2038055"/>
            <a:ext cx="4627578" cy="675796"/>
          </a:xfrm>
          <a:prstGeom prst="rect">
            <a:avLst/>
          </a:prstGeom>
          <a:noFill/>
          <a:ln w="19050" cap="flat" cmpd="sng">
            <a:solidFill>
              <a:schemeClr val="dk2"/>
            </a:solidFill>
            <a:prstDash val="solid"/>
            <a:round/>
            <a:headEnd type="none" w="sm" len="sm"/>
            <a:tailEnd type="none" w="sm" len="sm"/>
          </a:ln>
        </p:spPr>
      </p:pic>
      <p:pic>
        <p:nvPicPr>
          <p:cNvPr id="224" name="Google Shape;224;p34"/>
          <p:cNvPicPr preferRelativeResize="0"/>
          <p:nvPr/>
        </p:nvPicPr>
        <p:blipFill rotWithShape="1">
          <a:blip r:embed="rId6">
            <a:alphaModFix/>
          </a:blip>
          <a:srcRect t="31211" b="33943"/>
          <a:stretch/>
        </p:blipFill>
        <p:spPr>
          <a:xfrm>
            <a:off x="3217279" y="2985151"/>
            <a:ext cx="5814420" cy="1988750"/>
          </a:xfrm>
          <a:prstGeom prst="rect">
            <a:avLst/>
          </a:prstGeom>
          <a:noFill/>
          <a:ln w="19050" cap="flat" cmpd="sng">
            <a:solidFill>
              <a:schemeClr val="dk2"/>
            </a:solidFill>
            <a:prstDash val="solid"/>
            <a:round/>
            <a:headEnd type="none" w="sm" len="sm"/>
            <a:tailEnd type="none" w="sm" len="sm"/>
          </a:ln>
        </p:spPr>
      </p:pic>
      <p:pic>
        <p:nvPicPr>
          <p:cNvPr id="225" name="Google Shape;225;p34"/>
          <p:cNvPicPr preferRelativeResize="0"/>
          <p:nvPr/>
        </p:nvPicPr>
        <p:blipFill>
          <a:blip r:embed="rId7">
            <a:alphaModFix/>
          </a:blip>
          <a:stretch>
            <a:fillRect/>
          </a:stretch>
        </p:blipFill>
        <p:spPr>
          <a:xfrm>
            <a:off x="132750" y="2869888"/>
            <a:ext cx="2836525" cy="22192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5"/>
          <p:cNvPicPr preferRelativeResize="0"/>
          <p:nvPr/>
        </p:nvPicPr>
        <p:blipFill>
          <a:blip r:embed="rId3">
            <a:alphaModFix/>
          </a:blip>
          <a:stretch>
            <a:fillRect/>
          </a:stretch>
        </p:blipFill>
        <p:spPr>
          <a:xfrm>
            <a:off x="4621393" y="119937"/>
            <a:ext cx="4440193" cy="2394025"/>
          </a:xfrm>
          <a:prstGeom prst="rect">
            <a:avLst/>
          </a:prstGeom>
          <a:noFill/>
          <a:ln w="19050" cap="flat" cmpd="sng">
            <a:solidFill>
              <a:schemeClr val="dk2"/>
            </a:solidFill>
            <a:prstDash val="solid"/>
            <a:round/>
            <a:headEnd type="none" w="sm" len="sm"/>
            <a:tailEnd type="none" w="sm" len="sm"/>
          </a:ln>
        </p:spPr>
      </p:pic>
      <p:pic>
        <p:nvPicPr>
          <p:cNvPr id="231" name="Google Shape;231;p35"/>
          <p:cNvPicPr preferRelativeResize="0"/>
          <p:nvPr/>
        </p:nvPicPr>
        <p:blipFill>
          <a:blip r:embed="rId4">
            <a:alphaModFix/>
          </a:blip>
          <a:stretch>
            <a:fillRect/>
          </a:stretch>
        </p:blipFill>
        <p:spPr>
          <a:xfrm>
            <a:off x="4621388" y="2629540"/>
            <a:ext cx="4440195" cy="2394022"/>
          </a:xfrm>
          <a:prstGeom prst="rect">
            <a:avLst/>
          </a:prstGeom>
          <a:noFill/>
          <a:ln w="19050" cap="flat" cmpd="sng">
            <a:solidFill>
              <a:schemeClr val="dk2"/>
            </a:solidFill>
            <a:prstDash val="solid"/>
            <a:round/>
            <a:headEnd type="none" w="sm" len="sm"/>
            <a:tailEnd type="none" w="sm" len="sm"/>
          </a:ln>
        </p:spPr>
      </p:pic>
      <p:pic>
        <p:nvPicPr>
          <p:cNvPr id="232" name="Google Shape;232;p35"/>
          <p:cNvPicPr preferRelativeResize="0"/>
          <p:nvPr/>
        </p:nvPicPr>
        <p:blipFill>
          <a:blip r:embed="rId5">
            <a:alphaModFix/>
          </a:blip>
          <a:stretch>
            <a:fillRect/>
          </a:stretch>
        </p:blipFill>
        <p:spPr>
          <a:xfrm>
            <a:off x="71425" y="2615050"/>
            <a:ext cx="4440175" cy="2423000"/>
          </a:xfrm>
          <a:prstGeom prst="rect">
            <a:avLst/>
          </a:prstGeom>
          <a:noFill/>
          <a:ln w="19050" cap="flat" cmpd="sng">
            <a:solidFill>
              <a:schemeClr val="dk2"/>
            </a:solidFill>
            <a:prstDash val="solid"/>
            <a:round/>
            <a:headEnd type="none" w="sm" len="sm"/>
            <a:tailEnd type="none" w="sm" len="sm"/>
          </a:ln>
        </p:spPr>
      </p:pic>
      <p:pic>
        <p:nvPicPr>
          <p:cNvPr id="233" name="Google Shape;233;p35"/>
          <p:cNvPicPr preferRelativeResize="0"/>
          <p:nvPr/>
        </p:nvPicPr>
        <p:blipFill>
          <a:blip r:embed="rId6">
            <a:alphaModFix/>
          </a:blip>
          <a:stretch>
            <a:fillRect/>
          </a:stretch>
        </p:blipFill>
        <p:spPr>
          <a:xfrm>
            <a:off x="71425" y="115668"/>
            <a:ext cx="4440175" cy="2402532"/>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6"/>
          <p:cNvPicPr preferRelativeResize="0"/>
          <p:nvPr/>
        </p:nvPicPr>
        <p:blipFill>
          <a:blip r:embed="rId3">
            <a:alphaModFix/>
          </a:blip>
          <a:stretch>
            <a:fillRect/>
          </a:stretch>
        </p:blipFill>
        <p:spPr>
          <a:xfrm>
            <a:off x="4680455" y="1077200"/>
            <a:ext cx="4327820" cy="3225375"/>
          </a:xfrm>
          <a:prstGeom prst="rect">
            <a:avLst/>
          </a:prstGeom>
          <a:noFill/>
          <a:ln w="19050" cap="flat" cmpd="sng">
            <a:solidFill>
              <a:schemeClr val="dk2"/>
            </a:solidFill>
            <a:prstDash val="solid"/>
            <a:round/>
            <a:headEnd type="none" w="sm" len="sm"/>
            <a:tailEnd type="none" w="sm" len="sm"/>
          </a:ln>
        </p:spPr>
      </p:pic>
      <p:pic>
        <p:nvPicPr>
          <p:cNvPr id="239" name="Google Shape;239;p36"/>
          <p:cNvPicPr preferRelativeResize="0"/>
          <p:nvPr/>
        </p:nvPicPr>
        <p:blipFill>
          <a:blip r:embed="rId4">
            <a:alphaModFix/>
          </a:blip>
          <a:stretch>
            <a:fillRect/>
          </a:stretch>
        </p:blipFill>
        <p:spPr>
          <a:xfrm>
            <a:off x="130950" y="1077183"/>
            <a:ext cx="4327825" cy="3225392"/>
          </a:xfrm>
          <a:prstGeom prst="rect">
            <a:avLst/>
          </a:prstGeom>
          <a:noFill/>
          <a:ln w="19050" cap="flat" cmpd="sng">
            <a:solidFill>
              <a:schemeClr val="dk2"/>
            </a:solidFill>
            <a:prstDash val="solid"/>
            <a:round/>
            <a:headEnd type="none" w="sm" len="sm"/>
            <a:tailEnd type="none" w="sm" len="sm"/>
          </a:ln>
        </p:spPr>
      </p:pic>
      <p:sp>
        <p:nvSpPr>
          <p:cNvPr id="240" name="Google Shape;240;p36"/>
          <p:cNvSpPr txBox="1">
            <a:spLocks noGrp="1"/>
          </p:cNvSpPr>
          <p:nvPr>
            <p:ph type="title" idx="4294967295"/>
          </p:nvPr>
        </p:nvSpPr>
        <p:spPr>
          <a:xfrm>
            <a:off x="713100" y="2085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ora"/>
                <a:ea typeface="Lora"/>
                <a:cs typeface="Lora"/>
                <a:sym typeface="Lora"/>
              </a:rPr>
              <a:t>Error Rate </a:t>
            </a:r>
            <a:r>
              <a:rPr lang="en">
                <a:solidFill>
                  <a:schemeClr val="dk1"/>
                </a:solidFill>
                <a:latin typeface="Lora"/>
                <a:ea typeface="Lora"/>
                <a:cs typeface="Lora"/>
                <a:sym typeface="Lora"/>
              </a:rPr>
              <a:t>and </a:t>
            </a:r>
            <a:r>
              <a:rPr lang="en">
                <a:latin typeface="Lora"/>
                <a:ea typeface="Lora"/>
                <a:cs typeface="Lora"/>
                <a:sym typeface="Lora"/>
              </a:rPr>
              <a:t>Corrections</a:t>
            </a:r>
            <a:endParaRPr>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701200" y="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Reaction </a:t>
            </a:r>
            <a:r>
              <a:rPr lang="en">
                <a:solidFill>
                  <a:schemeClr val="dk1"/>
                </a:solidFill>
              </a:rPr>
              <a:t>Times</a:t>
            </a:r>
            <a:r>
              <a:rPr lang="en"/>
              <a:t> (ms)</a:t>
            </a:r>
            <a:endParaRPr/>
          </a:p>
        </p:txBody>
      </p:sp>
      <p:graphicFrame>
        <p:nvGraphicFramePr>
          <p:cNvPr id="246" name="Google Shape;246;p37"/>
          <p:cNvGraphicFramePr/>
          <p:nvPr/>
        </p:nvGraphicFramePr>
        <p:xfrm>
          <a:off x="77425" y="572700"/>
          <a:ext cx="3000000" cy="3000000"/>
        </p:xfrm>
        <a:graphic>
          <a:graphicData uri="http://schemas.openxmlformats.org/drawingml/2006/table">
            <a:tbl>
              <a:tblPr>
                <a:noFill/>
                <a:tableStyleId>{1F88F7A8-AB3F-4C84-BAE4-E2629CB7E29A}</a:tableStyleId>
              </a:tblPr>
              <a:tblGrid>
                <a:gridCol w="1263325">
                  <a:extLst>
                    <a:ext uri="{9D8B030D-6E8A-4147-A177-3AD203B41FA5}">
                      <a16:colId xmlns:a16="http://schemas.microsoft.com/office/drawing/2014/main" val="20000"/>
                    </a:ext>
                  </a:extLst>
                </a:gridCol>
                <a:gridCol w="2547175">
                  <a:extLst>
                    <a:ext uri="{9D8B030D-6E8A-4147-A177-3AD203B41FA5}">
                      <a16:colId xmlns:a16="http://schemas.microsoft.com/office/drawing/2014/main" val="20001"/>
                    </a:ext>
                  </a:extLst>
                </a:gridCol>
                <a:gridCol w="2480125">
                  <a:extLst>
                    <a:ext uri="{9D8B030D-6E8A-4147-A177-3AD203B41FA5}">
                      <a16:colId xmlns:a16="http://schemas.microsoft.com/office/drawing/2014/main" val="20002"/>
                    </a:ext>
                  </a:extLst>
                </a:gridCol>
                <a:gridCol w="2493575">
                  <a:extLst>
                    <a:ext uri="{9D8B030D-6E8A-4147-A177-3AD203B41FA5}">
                      <a16:colId xmlns:a16="http://schemas.microsoft.com/office/drawing/2014/main" val="20003"/>
                    </a:ext>
                  </a:extLst>
                </a:gridCol>
              </a:tblGrid>
              <a:tr h="638175">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0B5394"/>
                          </a:solidFill>
                          <a:latin typeface="Raleway"/>
                          <a:ea typeface="Raleway"/>
                          <a:cs typeface="Raleway"/>
                          <a:sym typeface="Raleway"/>
                        </a:rPr>
                        <a:t>Error Prosaccade</a:t>
                      </a:r>
                      <a:endParaRPr sz="1800" b="1">
                        <a:solidFill>
                          <a:srgbClr val="0B5394"/>
                        </a:solidFill>
                        <a:latin typeface="Raleway"/>
                        <a:ea typeface="Raleway"/>
                        <a:cs typeface="Raleway"/>
                        <a:sym typeface="Raleway"/>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0B5394"/>
                          </a:solidFill>
                          <a:latin typeface="Raleway"/>
                          <a:ea typeface="Raleway"/>
                          <a:cs typeface="Raleway"/>
                          <a:sym typeface="Raleway"/>
                        </a:rPr>
                        <a:t>Antisaccade</a:t>
                      </a:r>
                      <a:endParaRPr sz="1800" b="1">
                        <a:solidFill>
                          <a:srgbClr val="0B5394"/>
                        </a:solidFill>
                        <a:latin typeface="Raleway"/>
                        <a:ea typeface="Raleway"/>
                        <a:cs typeface="Raleway"/>
                        <a:sym typeface="Raleway"/>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0B5394"/>
                          </a:solidFill>
                          <a:latin typeface="Raleway"/>
                          <a:ea typeface="Raleway"/>
                          <a:cs typeface="Raleway"/>
                          <a:sym typeface="Raleway"/>
                        </a:rPr>
                        <a:t>Corrected Antisaccade</a:t>
                      </a:r>
                      <a:endParaRPr sz="1800" b="1">
                        <a:solidFill>
                          <a:srgbClr val="0B5394"/>
                        </a:solidFill>
                        <a:latin typeface="Raleway"/>
                        <a:ea typeface="Raleway"/>
                        <a:cs typeface="Raleway"/>
                        <a:sym typeface="Raleway"/>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90000">
                <a:tc>
                  <a:txBody>
                    <a:bodyPr/>
                    <a:lstStyle/>
                    <a:p>
                      <a:pPr marL="0" lvl="0" indent="0" algn="ctr" rtl="0">
                        <a:spcBef>
                          <a:spcPts val="0"/>
                        </a:spcBef>
                        <a:spcAft>
                          <a:spcPts val="0"/>
                        </a:spcAft>
                        <a:buNone/>
                      </a:pPr>
                      <a:r>
                        <a:rPr lang="en" sz="2000">
                          <a:solidFill>
                            <a:schemeClr val="dk2"/>
                          </a:solidFill>
                          <a:latin typeface="Lora Medium"/>
                          <a:ea typeface="Lora Medium"/>
                          <a:cs typeface="Lora Medium"/>
                          <a:sym typeface="Lora Medium"/>
                        </a:rPr>
                        <a:t>Controls</a:t>
                      </a:r>
                      <a:endParaRPr sz="2000">
                        <a:solidFill>
                          <a:schemeClr val="dk2"/>
                        </a:solidFill>
                        <a:latin typeface="Lora Medium"/>
                        <a:ea typeface="Lora Medium"/>
                        <a:cs typeface="Lora Medium"/>
                        <a:sym typeface="Lora Medium"/>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2"/>
                        </a:solidFill>
                        <a:latin typeface="Raleway Medium"/>
                        <a:ea typeface="Raleway Medium"/>
                        <a:cs typeface="Raleway Medium"/>
                        <a:sym typeface="Raleway Medium"/>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2"/>
                        </a:solidFill>
                        <a:latin typeface="Raleway Medium"/>
                        <a:ea typeface="Raleway Medium"/>
                        <a:cs typeface="Raleway Medium"/>
                        <a:sym typeface="Raleway Medium"/>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2"/>
                        </a:solidFill>
                        <a:latin typeface="Raleway Medium"/>
                        <a:ea typeface="Raleway Medium"/>
                        <a:cs typeface="Raleway Medium"/>
                        <a:sym typeface="Raleway Medium"/>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76975">
                <a:tc>
                  <a:txBody>
                    <a:bodyPr/>
                    <a:lstStyle/>
                    <a:p>
                      <a:pPr marL="0" lvl="0" indent="0" algn="ctr" rtl="0">
                        <a:spcBef>
                          <a:spcPts val="0"/>
                        </a:spcBef>
                        <a:spcAft>
                          <a:spcPts val="0"/>
                        </a:spcAft>
                        <a:buNone/>
                      </a:pPr>
                      <a:r>
                        <a:rPr lang="en" sz="2100">
                          <a:solidFill>
                            <a:schemeClr val="dk2"/>
                          </a:solidFill>
                          <a:latin typeface="Lora Medium"/>
                          <a:ea typeface="Lora Medium"/>
                          <a:cs typeface="Lora Medium"/>
                          <a:sym typeface="Lora Medium"/>
                        </a:rPr>
                        <a:t>Patients</a:t>
                      </a:r>
                      <a:endParaRPr>
                        <a:solidFill>
                          <a:schemeClr val="dk2"/>
                        </a:solidFill>
                        <a:latin typeface="Raleway Medium"/>
                        <a:ea typeface="Raleway Medium"/>
                        <a:cs typeface="Raleway Medium"/>
                        <a:sym typeface="Raleway Medium"/>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2"/>
                        </a:solidFill>
                        <a:latin typeface="Raleway Medium"/>
                        <a:ea typeface="Raleway Medium"/>
                        <a:cs typeface="Raleway Medium"/>
                        <a:sym typeface="Raleway Medium"/>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2"/>
                        </a:solidFill>
                        <a:latin typeface="Raleway Medium"/>
                        <a:ea typeface="Raleway Medium"/>
                        <a:cs typeface="Raleway Medium"/>
                        <a:sym typeface="Raleway Medium"/>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2"/>
                        </a:solidFill>
                        <a:latin typeface="Raleway Medium"/>
                        <a:ea typeface="Raleway Medium"/>
                        <a:cs typeface="Raleway Medium"/>
                        <a:sym typeface="Raleway Medium"/>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pic>
        <p:nvPicPr>
          <p:cNvPr id="247" name="Google Shape;247;p37"/>
          <p:cNvPicPr preferRelativeResize="0"/>
          <p:nvPr/>
        </p:nvPicPr>
        <p:blipFill>
          <a:blip r:embed="rId3">
            <a:alphaModFix/>
          </a:blip>
          <a:stretch>
            <a:fillRect/>
          </a:stretch>
        </p:blipFill>
        <p:spPr>
          <a:xfrm>
            <a:off x="4022600" y="2189650"/>
            <a:ext cx="2214712" cy="207425"/>
          </a:xfrm>
          <a:prstGeom prst="rect">
            <a:avLst/>
          </a:prstGeom>
          <a:noFill/>
          <a:ln w="9525" cap="flat" cmpd="sng">
            <a:solidFill>
              <a:schemeClr val="dk2"/>
            </a:solidFill>
            <a:prstDash val="solid"/>
            <a:round/>
            <a:headEnd type="none" w="sm" len="sm"/>
            <a:tailEnd type="none" w="sm" len="sm"/>
          </a:ln>
        </p:spPr>
      </p:pic>
      <p:pic>
        <p:nvPicPr>
          <p:cNvPr id="248" name="Google Shape;248;p37"/>
          <p:cNvPicPr preferRelativeResize="0"/>
          <p:nvPr/>
        </p:nvPicPr>
        <p:blipFill>
          <a:blip r:embed="rId4">
            <a:alphaModFix/>
          </a:blip>
          <a:stretch>
            <a:fillRect/>
          </a:stretch>
        </p:blipFill>
        <p:spPr>
          <a:xfrm>
            <a:off x="1450825" y="2186450"/>
            <a:ext cx="2364149" cy="213824"/>
          </a:xfrm>
          <a:prstGeom prst="rect">
            <a:avLst/>
          </a:prstGeom>
          <a:noFill/>
          <a:ln w="9525" cap="flat" cmpd="sng">
            <a:solidFill>
              <a:schemeClr val="dk2"/>
            </a:solidFill>
            <a:prstDash val="solid"/>
            <a:round/>
            <a:headEnd type="none" w="sm" len="sm"/>
            <a:tailEnd type="none" w="sm" len="sm"/>
          </a:ln>
        </p:spPr>
      </p:pic>
      <p:pic>
        <p:nvPicPr>
          <p:cNvPr id="249" name="Google Shape;249;p37"/>
          <p:cNvPicPr preferRelativeResize="0"/>
          <p:nvPr/>
        </p:nvPicPr>
        <p:blipFill>
          <a:blip r:embed="rId5">
            <a:alphaModFix/>
          </a:blip>
          <a:stretch>
            <a:fillRect/>
          </a:stretch>
        </p:blipFill>
        <p:spPr>
          <a:xfrm>
            <a:off x="1450825" y="1540075"/>
            <a:ext cx="2364150" cy="163725"/>
          </a:xfrm>
          <a:prstGeom prst="rect">
            <a:avLst/>
          </a:prstGeom>
          <a:noFill/>
          <a:ln w="9525" cap="flat" cmpd="sng">
            <a:solidFill>
              <a:schemeClr val="dk2"/>
            </a:solidFill>
            <a:prstDash val="solid"/>
            <a:round/>
            <a:headEnd type="none" w="sm" len="sm"/>
            <a:tailEnd type="none" w="sm" len="sm"/>
          </a:ln>
        </p:spPr>
      </p:pic>
      <p:pic>
        <p:nvPicPr>
          <p:cNvPr id="250" name="Google Shape;250;p37"/>
          <p:cNvPicPr preferRelativeResize="0"/>
          <p:nvPr/>
        </p:nvPicPr>
        <p:blipFill rotWithShape="1">
          <a:blip r:embed="rId6">
            <a:alphaModFix/>
          </a:blip>
          <a:srcRect r="18300"/>
          <a:stretch/>
        </p:blipFill>
        <p:spPr>
          <a:xfrm>
            <a:off x="1161599" y="2912600"/>
            <a:ext cx="6820799" cy="2011875"/>
          </a:xfrm>
          <a:prstGeom prst="rect">
            <a:avLst/>
          </a:prstGeom>
          <a:noFill/>
          <a:ln w="19050" cap="flat" cmpd="sng">
            <a:solidFill>
              <a:schemeClr val="dk2"/>
            </a:solidFill>
            <a:prstDash val="solid"/>
            <a:round/>
            <a:headEnd type="none" w="sm" len="sm"/>
            <a:tailEnd type="none" w="sm" len="sm"/>
          </a:ln>
        </p:spPr>
      </p:pic>
      <p:pic>
        <p:nvPicPr>
          <p:cNvPr id="251" name="Google Shape;251;p37"/>
          <p:cNvPicPr preferRelativeResize="0"/>
          <p:nvPr/>
        </p:nvPicPr>
        <p:blipFill>
          <a:blip r:embed="rId7">
            <a:alphaModFix/>
          </a:blip>
          <a:stretch>
            <a:fillRect/>
          </a:stretch>
        </p:blipFill>
        <p:spPr>
          <a:xfrm>
            <a:off x="3980575" y="1556477"/>
            <a:ext cx="2289375" cy="151548"/>
          </a:xfrm>
          <a:prstGeom prst="rect">
            <a:avLst/>
          </a:prstGeom>
          <a:noFill/>
          <a:ln w="9525" cap="flat" cmpd="sng">
            <a:solidFill>
              <a:schemeClr val="dk2"/>
            </a:solidFill>
            <a:prstDash val="solid"/>
            <a:round/>
            <a:headEnd type="none" w="sm" len="sm"/>
            <a:tailEnd type="none" w="sm" len="sm"/>
          </a:ln>
        </p:spPr>
      </p:pic>
      <p:pic>
        <p:nvPicPr>
          <p:cNvPr id="252" name="Google Shape;252;p37"/>
          <p:cNvPicPr preferRelativeResize="0"/>
          <p:nvPr/>
        </p:nvPicPr>
        <p:blipFill>
          <a:blip r:embed="rId8">
            <a:alphaModFix/>
          </a:blip>
          <a:stretch>
            <a:fillRect/>
          </a:stretch>
        </p:blipFill>
        <p:spPr>
          <a:xfrm>
            <a:off x="6428200" y="2201187"/>
            <a:ext cx="2382025" cy="184350"/>
          </a:xfrm>
          <a:prstGeom prst="rect">
            <a:avLst/>
          </a:prstGeom>
          <a:noFill/>
          <a:ln w="9525" cap="flat" cmpd="sng">
            <a:solidFill>
              <a:schemeClr val="dk2"/>
            </a:solidFill>
            <a:prstDash val="solid"/>
            <a:round/>
            <a:headEnd type="none" w="sm" len="sm"/>
            <a:tailEnd type="none" w="sm" len="sm"/>
          </a:ln>
        </p:spPr>
      </p:pic>
      <p:pic>
        <p:nvPicPr>
          <p:cNvPr id="253" name="Google Shape;253;p37"/>
          <p:cNvPicPr preferRelativeResize="0"/>
          <p:nvPr/>
        </p:nvPicPr>
        <p:blipFill>
          <a:blip r:embed="rId9">
            <a:alphaModFix/>
          </a:blip>
          <a:stretch>
            <a:fillRect/>
          </a:stretch>
        </p:blipFill>
        <p:spPr>
          <a:xfrm>
            <a:off x="6435552" y="1540087"/>
            <a:ext cx="2367325" cy="1843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Encephalitis Brain Infection by Slidesgo">
  <a:themeElements>
    <a:clrScheme name="Simple Light">
      <a:dk1>
        <a:srgbClr val="3000FF"/>
      </a:dk1>
      <a:lt1>
        <a:srgbClr val="EBEBEB"/>
      </a:lt1>
      <a:dk2>
        <a:srgbClr val="003368"/>
      </a:dk2>
      <a:lt2>
        <a:srgbClr val="FFFFFF"/>
      </a:lt2>
      <a:accent1>
        <a:srgbClr val="FFFFFF"/>
      </a:accent1>
      <a:accent2>
        <a:srgbClr val="FFFFFF"/>
      </a:accent2>
      <a:accent3>
        <a:srgbClr val="FFFFFF"/>
      </a:accent3>
      <a:accent4>
        <a:srgbClr val="FFFFFF"/>
      </a:accent4>
      <a:accent5>
        <a:srgbClr val="FFFFFF"/>
      </a:accent5>
      <a:accent6>
        <a:srgbClr val="FFFFFF"/>
      </a:accent6>
      <a:hlink>
        <a:srgbClr val="3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1938</Words>
  <Application>Microsoft Office PowerPoint</Application>
  <PresentationFormat>On-screen Show (16:9)</PresentationFormat>
  <Paragraphs>81</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Lora</vt:lpstr>
      <vt:lpstr>Arial</vt:lpstr>
      <vt:lpstr>Raleway Medium</vt:lpstr>
      <vt:lpstr>Raleway ExtraBold</vt:lpstr>
      <vt:lpstr>Raleway</vt:lpstr>
      <vt:lpstr>Lora Medium</vt:lpstr>
      <vt:lpstr>Encephalitis Brain Infection by Slidesgo</vt:lpstr>
      <vt:lpstr>Antisaccade Task Performance of Schizophrenia Patients</vt:lpstr>
      <vt:lpstr>The Antisaccade Task</vt:lpstr>
      <vt:lpstr>Performance in Schizophrenia Patients</vt:lpstr>
      <vt:lpstr>Two Theories</vt:lpstr>
      <vt:lpstr>Implementation</vt:lpstr>
      <vt:lpstr>PowerPoint Presentation</vt:lpstr>
      <vt:lpstr>PowerPoint Presentation</vt:lpstr>
      <vt:lpstr>Error Rate and Corrections</vt:lpstr>
      <vt:lpstr>Reaction Times (ms)</vt:lpstr>
      <vt:lpstr>Parkinson’s Disease and Multiple System Atrophy</vt:lpstr>
      <vt:lpstr>Experimental Data</vt:lpstr>
      <vt:lpstr>Experimental Data</vt:lpstr>
      <vt:lpstr>Overall Conclusions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Antisaccade Task Performance of Schizophrenia Patients</dc:title>
  <cp:lastModifiedBy>Michael Popa</cp:lastModifiedBy>
  <cp:revision>1</cp:revision>
  <dcterms:modified xsi:type="dcterms:W3CDTF">2023-05-01T21:33:50Z</dcterms:modified>
</cp:coreProperties>
</file>